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9" r:id="rId2"/>
    <p:sldId id="405" r:id="rId3"/>
    <p:sldId id="406" r:id="rId4"/>
    <p:sldId id="408" r:id="rId5"/>
    <p:sldId id="409" r:id="rId6"/>
    <p:sldId id="401" r:id="rId7"/>
    <p:sldId id="407" r:id="rId8"/>
    <p:sldId id="342" r:id="rId9"/>
    <p:sldId id="327" r:id="rId10"/>
    <p:sldId id="339" r:id="rId11"/>
    <p:sldId id="329" r:id="rId12"/>
    <p:sldId id="344" r:id="rId13"/>
    <p:sldId id="345" r:id="rId14"/>
    <p:sldId id="343" r:id="rId15"/>
    <p:sldId id="388" r:id="rId16"/>
    <p:sldId id="346" r:id="rId17"/>
    <p:sldId id="347" r:id="rId18"/>
    <p:sldId id="348" r:id="rId19"/>
    <p:sldId id="349" r:id="rId20"/>
    <p:sldId id="340" r:id="rId21"/>
    <p:sldId id="362" r:id="rId22"/>
    <p:sldId id="367" r:id="rId23"/>
    <p:sldId id="366" r:id="rId24"/>
    <p:sldId id="368" r:id="rId25"/>
    <p:sldId id="371" r:id="rId26"/>
    <p:sldId id="369" r:id="rId27"/>
    <p:sldId id="374" r:id="rId28"/>
    <p:sldId id="372" r:id="rId29"/>
    <p:sldId id="370" r:id="rId30"/>
    <p:sldId id="373" r:id="rId31"/>
    <p:sldId id="365" r:id="rId32"/>
    <p:sldId id="330" r:id="rId33"/>
    <p:sldId id="331" r:id="rId34"/>
    <p:sldId id="402" r:id="rId35"/>
    <p:sldId id="375" r:id="rId36"/>
    <p:sldId id="376" r:id="rId37"/>
    <p:sldId id="377" r:id="rId38"/>
    <p:sldId id="364" r:id="rId39"/>
    <p:sldId id="382" r:id="rId40"/>
    <p:sldId id="389" r:id="rId41"/>
    <p:sldId id="390" r:id="rId42"/>
    <p:sldId id="413" r:id="rId43"/>
    <p:sldId id="391" r:id="rId44"/>
    <p:sldId id="392" r:id="rId45"/>
    <p:sldId id="393" r:id="rId46"/>
    <p:sldId id="383" r:id="rId47"/>
    <p:sldId id="394" r:id="rId48"/>
    <p:sldId id="414" r:id="rId49"/>
    <p:sldId id="415" r:id="rId50"/>
    <p:sldId id="395" r:id="rId51"/>
    <p:sldId id="384" r:id="rId52"/>
    <p:sldId id="411" r:id="rId53"/>
    <p:sldId id="378" r:id="rId54"/>
    <p:sldId id="399" r:id="rId55"/>
    <p:sldId id="397" r:id="rId56"/>
    <p:sldId id="317" r:id="rId57"/>
    <p:sldId id="332" r:id="rId58"/>
    <p:sldId id="299" r:id="rId59"/>
    <p:sldId id="285" r:id="rId60"/>
    <p:sldId id="272" r:id="rId61"/>
    <p:sldId id="277" r:id="rId62"/>
    <p:sldId id="283" r:id="rId63"/>
    <p:sldId id="274" r:id="rId64"/>
    <p:sldId id="278" r:id="rId65"/>
    <p:sldId id="292" r:id="rId66"/>
    <p:sldId id="295" r:id="rId67"/>
    <p:sldId id="396" r:id="rId68"/>
    <p:sldId id="410" r:id="rId6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943" autoAdjust="0"/>
  </p:normalViewPr>
  <p:slideViewPr>
    <p:cSldViewPr snapToGrid="0">
      <p:cViewPr varScale="1">
        <p:scale>
          <a:sx n="56" d="100"/>
          <a:sy n="56" d="100"/>
        </p:scale>
        <p:origin x="12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24/01/2021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arly_stoppingv2.ipynb"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 y =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Este erro é devido a suposições erradas sobre os dados. No caso do exemplo</a:t>
            </a:r>
            <a:r>
              <a:rPr lang="pt-BR" baseline="0" dirty="0"/>
              <a:t> anterior, 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=f(x),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 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da amostra de dados em que ele 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feature como 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a:t>
            </a:r>
            <a:r>
              <a:rPr lang="pt-BR" dirty="0"/>
              <a:t>validação</a:t>
            </a:r>
            <a:r>
              <a:rPr lang="pt-BR" baseline="0" dirty="0"/>
              <a:t> cruzada </a:t>
            </a:r>
            <a:r>
              <a:rPr lang="pt-BR" baseline="0" dirty="0" smtClean="0"/>
              <a:t>com holdout </a:t>
            </a:r>
            <a:r>
              <a:rPr lang="pt-BR" baseline="0" dirty="0"/>
              <a:t>envolve </a:t>
            </a:r>
            <a:r>
              <a:rPr lang="pt-BR" dirty="0"/>
              <a:t>a divisão do conjunto de dados em 20 a 30% dos dados para </a:t>
            </a:r>
            <a:r>
              <a:rPr lang="pt-BR" dirty="0" smtClean="0"/>
              <a:t>teste/validação </a:t>
            </a:r>
            <a:r>
              <a:rPr lang="pt-BR" dirty="0"/>
              <a:t>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r>
              <a:rPr lang="pt-BR" dirty="0" smtClean="0"/>
              <a:t>.</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68065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x num espaço escalar real.</a:t>
                </a:r>
              </a:p>
              <a:p>
                <a:endParaRPr lang="pt-BR" baseline="0" dirty="0"/>
              </a:p>
              <a:p>
                <a:r>
                  <a:rPr lang="pt-BR" baseline="0" dirty="0"/>
                  <a:t>Os resultados encontrados anteriormente (equação normal, gradientes para algoritmo do gradiente descendente, etc.) são facilmente estendidos para o caso não-linear</a:t>
                </a:r>
                <a:r>
                  <a:rPr lang="pt-BR" baseline="0" dirty="0" smtClean="0"/>
                  <a:t>.</a:t>
                </a:r>
              </a:p>
              <a:p>
                <a:endParaRPr lang="pt-BR" baseline="0" dirty="0" smtClean="0"/>
              </a:p>
              <a:p>
                <a:r>
                  <a:rPr lang="pt-BR" dirty="0" smtClean="0"/>
                  <a:t>Um modelo linear é aquele em que as derivadas parciais da função hipótese com respeito a </a:t>
                </a:r>
                <a:r>
                  <a:rPr lang="pt-BR" smtClean="0"/>
                  <a:t>cada peso </a:t>
                </a:r>
                <a:r>
                  <a:rPr lang="pt-BR" dirty="0" smtClean="0"/>
                  <a:t>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a:t>
            </a:r>
            <a:r>
              <a:rPr lang="pt-BR" dirty="0" smtClean="0"/>
              <a:t>curva (i.e., o erro) </a:t>
            </a:r>
            <a:r>
              <a:rPr lang="pt-BR" dirty="0"/>
              <a:t>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a:t>
            </a:r>
            <a:r>
              <a:rPr lang="pt-BR" dirty="0" smtClean="0"/>
              <a:t>subajustando</a:t>
            </a:r>
            <a:r>
              <a:rPr lang="pt-BR" dirty="0"/>
              <a:t>.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a:t>
            </a:r>
            <a:r>
              <a:rPr lang="pt-BR" dirty="0" smtClean="0"/>
              <a:t>usar </a:t>
            </a:r>
            <a:r>
              <a:rPr lang="pt-BR" dirty="0"/>
              <a:t>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smtClean="0"/>
              <a:t>sobreajustando</a:t>
            </a:r>
            <a:r>
              <a:rPr lang="pt-BR" dirty="0"/>
              <a:t>.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a:t>
            </a:r>
            <a:r>
              <a:rPr lang="pt-BR" dirty="0" smtClean="0"/>
              <a:t>sobreajustando </a:t>
            </a:r>
            <a:r>
              <a:rPr lang="pt-BR" dirty="0"/>
              <a:t>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43334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p>
              <a:p>
                <a:endParaRPr lang="pt-BR" dirty="0"/>
              </a:p>
              <a:p>
                <a:r>
                  <a:rPr lang="pt-BR" b="1" dirty="0"/>
                  <a:t>Exemplo</a:t>
                </a:r>
                <a:r>
                  <a:rPr lang="pt-BR" b="0" dirty="0"/>
                  <a:t>: </a:t>
                </a:r>
                <a:r>
                  <a:rPr lang="pt-BR" b="0" dirty="0" smtClean="0"/>
                  <a:t>lasso_regression.ipynb</a:t>
                </a:r>
                <a:endParaRPr lang="pt-BR" b="1"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991714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model_linearization.ipynb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426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dirty="0"/>
              <a:t>: </a:t>
            </a:r>
            <a:r>
              <a:rPr lang="pt-BR" dirty="0">
                <a:hlinkClick r:id="rId3"/>
              </a:rPr>
              <a:t>early_stoppingv2.ipynb</a:t>
            </a:r>
            <a:endParaRPr lang="pt-BR" dirty="0"/>
          </a:p>
          <a:p>
            <a:r>
              <a:rPr lang="pt-BR" b="1" dirty="0"/>
              <a:t>Link</a:t>
            </a:r>
            <a:r>
              <a:rPr lang="pt-BR" dirty="0"/>
              <a:t>:</a:t>
            </a:r>
            <a:r>
              <a:rPr lang="pt-BR" baseline="0" dirty="0"/>
              <a:t> </a:t>
            </a:r>
            <a:r>
              <a:rPr lang="pt-BR" dirty="0">
                <a:hlinkClick r:id="rId3"/>
              </a:rPr>
              <a:t>https://colab.research.google.com/github/zz4fap/tp555-machine-learning/blob/master/exemplos/polynomial/regularization/early_stoppingv2.ipynb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parâmetros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98610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24/01/2021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24/01/2021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24/01/2021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24/01/2021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5.png"/><Relationship Id="rId5" Type="http://schemas.openxmlformats.org/officeDocument/2006/relationships/image" Target="../media/image403.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polynomial/regularization/lasso_regression.ipynb" TargetMode="External"/><Relationship Id="rId5" Type="http://schemas.openxmlformats.org/officeDocument/2006/relationships/image" Target="../media/image115.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smtClean="0"/>
              <a:t>T319 </a:t>
            </a:r>
            <a:r>
              <a:rPr lang="pt-BR" sz="5400" dirty="0"/>
              <a:t>- </a:t>
            </a:r>
            <a:r>
              <a:rPr lang="pt-BR" sz="5400" dirty="0"/>
              <a:t>Introdução ao Aprendizado de </a:t>
            </a:r>
            <a:r>
              <a:rPr lang="pt-BR" sz="5400" dirty="0" smtClean="0"/>
              <a:t>Máquina:</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a:t>Polinômios com ordem &gt; 2 tendem a produzir aproximações perfeitas </a:t>
            </a:r>
            <a:r>
              <a:rPr lang="pt-BR" dirty="0" smtClean="0"/>
              <a:t>para os pontos disponíveis, ou seja, a aproximação acabo por ligar os pontos de treinamento.</a:t>
            </a:r>
            <a:endParaRPr lang="pt-BR" dirty="0"/>
          </a:p>
          <a:p>
            <a:r>
              <a:rPr lang="pt-BR" dirty="0"/>
              <a:t>Porém, essa aproximação se distancia bastante da função original nas demais regiões.</a:t>
            </a:r>
          </a:p>
          <a:p>
            <a:r>
              <a:rPr lang="pt-BR" dirty="0"/>
              <a:t>Portanto, esses modelos apresentarão erros significativamente maiores quando forem apresentados a dados </a:t>
            </a:r>
            <a:r>
              <a:rPr lang="pt-BR" dirty="0" smtClean="0"/>
              <a:t>novos (ou seja, não vistos durante o treinamento).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17460"/>
                <a:ext cx="10950526" cy="5018868"/>
              </a:xfrm>
            </p:spPr>
            <p:txBody>
              <a:bodyPr>
                <a:normAutofit lnSpcReduction="10000"/>
              </a:bodyPr>
              <a:lstStyle/>
              <a:p>
                <a:r>
                  <a:rPr lang="pt-BR" dirty="0"/>
                  <a:t>O 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dirty="0"/>
                  <a:t>Por 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aproximar o </a:t>
                </a:r>
                <a:r>
                  <a:rPr lang="pt-BR" b="1" i="1" dirty="0"/>
                  <a:t>mapeamento verdadeiro.</a:t>
                </a:r>
                <a:endParaRPr lang="pt-BR" dirty="0"/>
              </a:p>
              <a:p>
                <a:r>
                  <a:rPr lang="pt-BR" dirty="0"/>
                  <a:t>Percebemos que é possível encontrar uma aproximação ótima </a:t>
                </a:r>
                <a:r>
                  <a:rPr lang="pt-BR" dirty="0" smtClean="0"/>
                  <a:t>para os </a:t>
                </a:r>
                <a:r>
                  <a:rPr lang="pt-BR" dirty="0"/>
                  <a:t>exemplos </a:t>
                </a:r>
                <a:r>
                  <a:rPr lang="pt-BR" dirty="0" smtClean="0"/>
                  <a:t>de treinamento disponíveis </a:t>
                </a:r>
                <a:r>
                  <a:rPr lang="pt-BR" dirty="0"/>
                  <a:t>que, ao mesmo tempo, produz um 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17460"/>
                <a:ext cx="10950526" cy="5018868"/>
              </a:xfrm>
              <a:blipFill rotWithShape="0">
                <a:blip r:embed="rId3"/>
                <a:stretch>
                  <a:fillRect l="-1002" t="-2670" r="-1169"/>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352163"/>
            <a:ext cx="11032067" cy="2238375"/>
          </a:xfrm>
        </p:spPr>
        <p:txBody>
          <a:bodyPr>
            <a:normAutofit fontScale="85000" lnSpcReduction="10000"/>
          </a:bodyPr>
          <a:lstStyle/>
          <a:p>
            <a:r>
              <a:rPr lang="pt-BR" dirty="0"/>
              <a:t>O erro de aproximação diminui com o aumento da ordem do polinômio, porém, isso não significa que estamos construindo um modelo melhor.</a:t>
            </a:r>
          </a:p>
          <a:p>
            <a:r>
              <a:rPr lang="pt-BR" dirty="0"/>
              <a:t>Modelos complexos 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seja mapear valores não vistos durante o treinamento em valores muito próximos dos verdeiros.</a:t>
            </a:r>
          </a:p>
        </p:txBody>
      </p:sp>
      <p:sp>
        <p:nvSpPr>
          <p:cNvPr id="6" name="Rectangle 5"/>
          <p:cNvSpPr/>
          <p:nvPr/>
        </p:nvSpPr>
        <p:spPr>
          <a:xfrm>
            <a:off x="8212663" y="3769448"/>
            <a:ext cx="3064933" cy="3046988"/>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769448"/>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5066878" y="3357260"/>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e generalização de um modelo</a:t>
            </a:r>
          </a:p>
        </p:txBody>
      </p:sp>
      <p:sp>
        <p:nvSpPr>
          <p:cNvPr id="3" name="Content Placeholder 2"/>
          <p:cNvSpPr>
            <a:spLocks noGrp="1"/>
          </p:cNvSpPr>
          <p:nvPr>
            <p:ph idx="1"/>
          </p:nvPr>
        </p:nvSpPr>
        <p:spPr>
          <a:xfrm>
            <a:off x="838199" y="1825625"/>
            <a:ext cx="10981267" cy="4863042"/>
          </a:xfrm>
        </p:spPr>
        <p:txBody>
          <a:bodyPr>
            <a:normAutofit/>
          </a:bodyPr>
          <a:lstStyle/>
          <a:p>
            <a:r>
              <a:rPr lang="pt-BR" dirty="0"/>
              <a:t>A </a:t>
            </a:r>
            <a:r>
              <a:rPr lang="pt-BR" b="1" dirty="0"/>
              <a:t>capacidade de um modelo </a:t>
            </a:r>
            <a:r>
              <a:rPr lang="pt-BR" dirty="0"/>
              <a:t>diz respeito à sua capacidade em aprender as regularidades/caracteristicas 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validação ou de predição.</a:t>
            </a:r>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  balanço)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2"/>
            <a:ext cx="10515600" cy="822330"/>
          </a:xfrm>
        </p:spPr>
        <p:txBody>
          <a:bodyPr/>
          <a:lstStyle/>
          <a:p>
            <a:r>
              <a:rPr lang="pt-BR" dirty="0"/>
              <a:t>Sobreajuste e subajuste</a:t>
            </a:r>
          </a:p>
        </p:txBody>
      </p:sp>
      <p:sp>
        <p:nvSpPr>
          <p:cNvPr id="8" name="Content Placeholder 7"/>
          <p:cNvSpPr>
            <a:spLocks noGrp="1"/>
          </p:cNvSpPr>
          <p:nvPr>
            <p:ph idx="1"/>
          </p:nvPr>
        </p:nvSpPr>
        <p:spPr>
          <a:xfrm>
            <a:off x="838200" y="1204625"/>
            <a:ext cx="11146368" cy="3007451"/>
          </a:xfrm>
        </p:spPr>
        <p:txBody>
          <a:bodyPr>
            <a:normAutofit fontScale="77500" lnSpcReduction="20000"/>
          </a:bodyPr>
          <a:lstStyle/>
          <a:p>
            <a:r>
              <a:rPr lang="pt-BR" dirty="0" smtClean="0"/>
              <a:t>No exemplo que estudamos anteriormente, o </a:t>
            </a:r>
            <a:r>
              <a:rPr lang="pt-BR" dirty="0"/>
              <a:t>modelo com polinômio de grau 1 não </a:t>
            </a:r>
            <a:r>
              <a:rPr lang="pt-BR" dirty="0" smtClean="0"/>
              <a:t>conseguiu </a:t>
            </a:r>
            <a:r>
              <a:rPr lang="pt-BR" dirty="0"/>
              <a:t>capturar a curvatura dos pontos de treinamento. Ele erra muito tanto para pontos de treinamento quanto para pontos não vistos </a:t>
            </a:r>
            <a:r>
              <a:rPr lang="pt-BR" dirty="0" smtClean="0"/>
              <a:t>durante o treinamento (validação). Esse fenônemo é chamado de </a:t>
            </a:r>
            <a:r>
              <a:rPr lang="pt-BR" b="1" i="1" dirty="0"/>
              <a:t>s</a:t>
            </a:r>
            <a:r>
              <a:rPr lang="pt-BR" b="1" i="1" dirty="0" smtClean="0"/>
              <a:t>ubajuste </a:t>
            </a:r>
            <a:r>
              <a:rPr lang="pt-BR" b="1" i="1" dirty="0"/>
              <a:t>(underfitting</a:t>
            </a:r>
            <a:r>
              <a:rPr lang="pt-BR" b="1" i="1" dirty="0" smtClean="0"/>
              <a:t>) </a:t>
            </a:r>
            <a:r>
              <a:rPr lang="pt-BR" dirty="0" smtClean="0"/>
              <a:t>ou </a:t>
            </a:r>
            <a:r>
              <a:rPr lang="pt-BR" b="1" i="1" dirty="0" smtClean="0"/>
              <a:t>alto-viés</a:t>
            </a:r>
            <a:r>
              <a:rPr lang="pt-BR" dirty="0" smtClean="0"/>
              <a:t>.</a:t>
            </a:r>
            <a:endParaRPr lang="pt-BR" dirty="0"/>
          </a:p>
          <a:p>
            <a:r>
              <a:rPr lang="pt-BR" dirty="0"/>
              <a:t>O modelo com polinômio de grau 30 acerta todos os pontos de treinamento mas erraria muito para pontos não vistos durante treinamento. </a:t>
            </a:r>
            <a:r>
              <a:rPr lang="pt-BR" dirty="0" smtClean="0"/>
              <a:t>Esse </a:t>
            </a:r>
            <a:r>
              <a:rPr lang="pt-BR" dirty="0"/>
              <a:t>fenônemo é </a:t>
            </a:r>
            <a:r>
              <a:rPr lang="pt-BR" dirty="0" smtClean="0"/>
              <a:t>chamado de </a:t>
            </a:r>
            <a:r>
              <a:rPr lang="pt-BR" b="1" i="1" dirty="0"/>
              <a:t>s</a:t>
            </a:r>
            <a:r>
              <a:rPr lang="pt-BR" b="1" i="1" dirty="0" smtClean="0"/>
              <a:t>obreajuste </a:t>
            </a:r>
            <a:r>
              <a:rPr lang="pt-BR" b="1" i="1" dirty="0"/>
              <a:t>(overfitting</a:t>
            </a:r>
            <a:r>
              <a:rPr lang="pt-BR" b="1" i="1" dirty="0" smtClean="0"/>
              <a:t>)</a:t>
            </a:r>
            <a:r>
              <a:rPr lang="pt-BR" dirty="0" smtClean="0"/>
              <a:t> ou </a:t>
            </a:r>
            <a:r>
              <a:rPr lang="pt-BR" b="1" i="1" dirty="0" smtClean="0"/>
              <a:t>alta-variância</a:t>
            </a:r>
            <a:r>
              <a:rPr lang="pt-BR" dirty="0" smtClean="0"/>
              <a:t>.</a:t>
            </a:r>
            <a:endParaRPr lang="pt-BR" dirty="0"/>
          </a:p>
          <a:p>
            <a:pPr lvl="1"/>
            <a:r>
              <a:rPr lang="pt-BR" b="1" dirty="0"/>
              <a:t>Capacidade é tão alta que o modelo aprende também o ruído presente no conjunto de treinamento.</a:t>
            </a:r>
          </a:p>
          <a:p>
            <a:r>
              <a:rPr lang="pt-BR" dirty="0"/>
              <a:t>O modelo com polinômio de grau 2 parece se ajustar bem aos pontos, sem acertá-los perfeitamente. Este é provavelmente o modelo ótimo em termos </a:t>
            </a:r>
            <a:r>
              <a:rPr lang="pt-BR" dirty="0" smtClean="0"/>
              <a:t>da </a:t>
            </a:r>
            <a:r>
              <a:rPr lang="pt-BR" b="1" i="1" dirty="0" smtClean="0"/>
              <a:t>relação de compromisso/equilíbrio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muito baixa e </a:t>
            </a:r>
            <a:r>
              <a:rPr lang="pt-BR" sz="1600" b="1" dirty="0"/>
              <a:t>grau de generalização</a:t>
            </a:r>
            <a:r>
              <a:rPr lang="pt-BR" sz="1600" dirty="0"/>
              <a:t> 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dirty="0"/>
              <a:t>muito alta e </a:t>
            </a:r>
            <a:r>
              <a:rPr lang="pt-BR" sz="1600" b="1" dirty="0"/>
              <a:t>grau de generalização</a:t>
            </a:r>
            <a:r>
              <a:rPr lang="pt-BR" sz="1600" dirty="0"/>
              <a:t> muito baixo.</a:t>
            </a:r>
            <a:endParaRPr lang="pt-BR" sz="1600" b="1" dirty="0"/>
          </a:p>
        </p:txBody>
      </p:sp>
    </p:spTree>
    <p:extLst>
      <p:ext uri="{BB962C8B-B14F-4D97-AF65-F5344CB8AC3E}">
        <p14:creationId xmlns:p14="http://schemas.microsoft.com/office/powerpoint/2010/main" val="426585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8"/>
            <a:ext cx="10998200" cy="2815998"/>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Isto pode ocorrer devido ao baixo grau de complexidade do modelo ou por problemas de convergência durante o treinamento.</a:t>
            </a:r>
          </a:p>
          <a:p>
            <a:pPr lvl="1"/>
            <a:r>
              <a:rPr lang="pt-BR" dirty="0"/>
              <a:t>Se o modelo está sub-ajustando, mesmo que o número de exemplos aumente esta sitação não vai desaparecer, é necessário aumentar a complexidade do modelo, ou seja, no caso da regressão polinomial, sua ordem.</a:t>
            </a:r>
            <a:endParaRPr lang="pt-BR" dirty="0">
              <a:cs typeface="Calibri"/>
            </a:endParaRPr>
          </a:p>
        </p:txBody>
      </p:sp>
    </p:spTree>
    <p:extLst>
      <p:ext uri="{BB962C8B-B14F-4D97-AF65-F5344CB8AC3E}">
        <p14:creationId xmlns:p14="http://schemas.microsoft.com/office/powerpoint/2010/main" val="428946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a:t>Sobreajuste</a:t>
            </a:r>
            <a:r>
              <a:rPr lang="pt-BR" dirty="0"/>
              <a:t>: é uma situação em que o modelo se ajusta tão bem aos exemplos do conjunto de treinamento que ele aprende até o ruído presente nos mesmos (ou seja, o modelo apresenta baixo </a:t>
            </a:r>
            <a:r>
              <a:rPr lang="pt-BR" b="1" i="1" dirty="0"/>
              <a:t>erro de treinamento</a:t>
            </a:r>
            <a:r>
              <a:rPr lang="pt-BR" dirty="0"/>
              <a:t>). Porém, o modelo produz erros significativos quando apresentado a dados inéditos (ou seja, alto erro de </a:t>
            </a:r>
            <a:r>
              <a:rPr lang="pt-BR" b="1" i="1" dirty="0"/>
              <a:t>erro de generalização</a:t>
            </a:r>
            <a:r>
              <a:rPr lang="pt-BR" dirty="0"/>
              <a:t>).</a:t>
            </a:r>
          </a:p>
          <a:p>
            <a:pPr lvl="1">
              <a:buFont typeface="Courier New" panose="02070309020205020404" pitchFamily="49" charset="0"/>
              <a:buChar char="o"/>
            </a:pPr>
            <a:r>
              <a:rPr lang="pt-BR" sz="2400" dirty="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representação</a:t>
                </a:r>
                <a:r>
                  <a:rPr lang="pt-BR" dirty="0"/>
                  <a:t>: é o erro devido a suposições erradas feitas sobre os 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p>
              <a:p>
                <a:pPr lvl="1"/>
                <a:r>
                  <a:rPr lang="pt-BR" sz="2600" dirty="0"/>
                  <a:t>Depende do nível de complexidade do modelo </a:t>
                </a:r>
                <a:r>
                  <a:rPr lang="pt-BR" sz="2600" dirty="0" smtClean="0"/>
                  <a:t>usado para a </a:t>
                </a:r>
                <a:r>
                  <a:rPr lang="pt-BR" sz="2600" dirty="0"/>
                  <a:t>aproximação.</a:t>
                </a:r>
              </a:p>
              <a:p>
                <a:pPr lvl="1"/>
                <a:r>
                  <a:rPr lang="pt-BR" sz="2600" dirty="0"/>
                  <a:t>Mesmo que o conjunto de treinamento contivesse os 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r>
                  <a:rPr lang="pt-BR" sz="2600" dirty="0"/>
                  <a:t>Um </a:t>
                </a:r>
                <a:r>
                  <a:rPr lang="pt-BR" sz="2600" b="1" i="1" dirty="0"/>
                  <a:t>bias alto</a:t>
                </a:r>
                <a:r>
                  <a:rPr lang="pt-BR" sz="2600" dirty="0"/>
                  <a:t> leva a altos erros de treinamento e teste.</a:t>
                </a:r>
              </a:p>
              <a:p>
                <a:pPr lvl="1"/>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generalização</a:t>
            </a:r>
            <a:r>
              <a:rPr lang="pt-BR" dirty="0"/>
              <a:t>: é o erro devido à sensibilidade excessiva do modelo à pequenas variações nos dados de treinamento, ou seja, esse erro mede o quanto o modelo depende dos dados de treinamento.</a:t>
            </a:r>
          </a:p>
          <a:p>
            <a:pPr lvl="1"/>
            <a:r>
              <a:rPr lang="pt-BR" sz="2600" dirty="0"/>
              <a:t>Também conhecido como </a:t>
            </a:r>
            <a:r>
              <a:rPr lang="pt-BR" sz="2600" b="1" i="1" dirty="0"/>
              <a:t>erro de estimação/predição</a:t>
            </a:r>
            <a:r>
              <a:rPr lang="pt-BR" sz="2600" dirty="0"/>
              <a:t>, ou </a:t>
            </a:r>
            <a:r>
              <a:rPr lang="pt-BR" sz="2600" b="1" i="1" dirty="0"/>
              <a:t>variância</a:t>
            </a:r>
            <a:r>
              <a:rPr lang="pt-BR" sz="2600" dirty="0"/>
              <a:t>.</a:t>
            </a:r>
          </a:p>
          <a:p>
            <a:pPr lvl="1"/>
            <a:r>
              <a:rPr lang="pt-BR" sz="2600" dirty="0"/>
              <a:t>Depende do nível de complexidade do modelo de aproximação.</a:t>
            </a:r>
          </a:p>
          <a:p>
            <a:pPr lvl="1"/>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r>
              <a:rPr lang="pt-BR" sz="2600" dirty="0"/>
              <a:t>Em outras palavras</a:t>
            </a:r>
            <a:r>
              <a:rPr lang="pt-BR" sz="2600" dirty="0" smtClean="0"/>
              <a:t>, a </a:t>
            </a:r>
            <a:r>
              <a:rPr lang="pt-BR" sz="2600" dirty="0"/>
              <a:t>alta variância faz com que modelos aprendam o ruído presente no conjunto de treinamento, resultando em baixo erro de treinamento e alto erro de validação.</a:t>
            </a:r>
          </a:p>
          <a:p>
            <a:pPr lvl="1"/>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a:bodyPr>
          <a:lstStyle/>
          <a:p>
            <a:r>
              <a:rPr lang="pt-BR" b="1" dirty="0" smtClean="0"/>
              <a:t>Erro irredutível</a:t>
            </a:r>
            <a:r>
              <a:rPr lang="pt-BR" dirty="0" smtClean="0"/>
              <a:t>: é o erro devido ao ruído contido nos dados. </a:t>
            </a:r>
          </a:p>
          <a:p>
            <a:pPr lvl="1"/>
            <a:r>
              <a:rPr lang="pt-BR" sz="2600" dirty="0" smtClean="0"/>
              <a:t>É o erro que não pode ser reduzido através da criação de bons modelos.</a:t>
            </a:r>
          </a:p>
          <a:p>
            <a:pPr lvl="1"/>
            <a:r>
              <a:rPr lang="pt-BR" sz="2600" dirty="0" smtClean="0"/>
              <a:t>Por melhor que seja nosso modelo, os dados terão uma certa quantidade de ruído que não pode ser removido.</a:t>
            </a:r>
          </a:p>
          <a:p>
            <a:pPr lvl="1"/>
            <a:r>
              <a:rPr lang="pt-BR" dirty="0">
                <a:solidFill>
                  <a:srgbClr val="00B0F0"/>
                </a:solidFill>
              </a:rPr>
              <a:t>Exemplo: </a:t>
            </a:r>
            <a:r>
              <a:rPr lang="pt-BR" dirty="0" smtClean="0">
                <a:solidFill>
                  <a:srgbClr val="00B0F0"/>
                </a:solidFill>
              </a:rPr>
              <a:t>polynomial_regression_mse_big_data_set.ipynb</a:t>
            </a:r>
            <a:endParaRPr lang="pt-BR" b="1" dirty="0" smtClean="0"/>
          </a:p>
          <a:p>
            <a:r>
              <a:rPr lang="pt-BR" b="1" dirty="0" smtClean="0"/>
              <a:t>Erro de computação</a:t>
            </a:r>
            <a:r>
              <a:rPr lang="pt-BR" dirty="0" smtClean="0"/>
              <a:t>: é o erro decorrente do fato de que nem sempre é possível explorar devidamente o espaço de hipóteses.</a:t>
            </a:r>
          </a:p>
          <a:p>
            <a:pPr lvl="1"/>
            <a:r>
              <a:rPr lang="pt-BR" sz="2600" dirty="0" smtClean="0"/>
              <a:t>Também conhecido como </a:t>
            </a:r>
            <a:r>
              <a:rPr lang="pt-BR" sz="2600" b="1" dirty="0" smtClean="0"/>
              <a:t>erro de otimização</a:t>
            </a:r>
            <a:r>
              <a:rPr lang="pt-BR" sz="2600" dirty="0" smtClean="0"/>
              <a:t>.</a:t>
            </a:r>
          </a:p>
          <a:p>
            <a:pPr lvl="1"/>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20000"/>
          </a:bodyPr>
          <a:lstStyle/>
          <a:p>
            <a:r>
              <a:rPr lang="pt-BR" dirty="0"/>
              <a:t>E se os dados </a:t>
            </a:r>
            <a:r>
              <a:rPr lang="pt-BR" dirty="0" smtClean="0"/>
              <a:t>tiverem um formato mais complexo </a:t>
            </a:r>
            <a:r>
              <a:rPr lang="pt-BR" dirty="0"/>
              <a:t>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5"/>
            <a:ext cx="11127829" cy="4351338"/>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gerador (i.e.,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quantitativamente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prever novos dados 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representativos do mapeamento que se pretende aproximar.</a:t>
            </a:r>
          </a:p>
        </p:txBody>
      </p:sp>
    </p:spTree>
    <p:extLst>
      <p:ext uri="{BB962C8B-B14F-4D97-AF65-F5344CB8AC3E}">
        <p14:creationId xmlns:p14="http://schemas.microsoft.com/office/powerpoint/2010/main" val="113530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50420" cy="1325563"/>
          </a:xfrm>
        </p:spPr>
        <p:txBody>
          <a:bodyPr/>
          <a:lstStyle/>
          <a:p>
            <a:r>
              <a:rPr lang="pt-BR" dirty="0"/>
              <a:t>Comportamento “</a:t>
            </a:r>
            <a:r>
              <a:rPr lang="pt-BR" b="1" i="1" dirty="0"/>
              <a:t>típico”</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1864681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0" y="1825624"/>
            <a:ext cx="11069782" cy="4869089"/>
          </a:xfrm>
        </p:spPr>
        <p:txBody>
          <a:bodyPr>
            <a:normAutofit fontScale="85000" lnSpcReduction="20000"/>
          </a:bodyPr>
          <a:lstStyle/>
          <a:p>
            <a:r>
              <a:rPr lang="pt-BR" dirty="0" smtClean="0"/>
              <a:t>Estratégias para validação cruzada são técnicas </a:t>
            </a:r>
            <a:r>
              <a:rPr lang="pt-BR" dirty="0"/>
              <a:t>de validação de </a:t>
            </a:r>
            <a:r>
              <a:rPr lang="pt-BR" dirty="0" smtClean="0"/>
              <a:t>modelos usadas para </a:t>
            </a:r>
            <a:r>
              <a:rPr lang="pt-BR" dirty="0"/>
              <a:t>avaliar como os resultados de uma análise estatística </a:t>
            </a:r>
            <a:r>
              <a:rPr lang="pt-BR" dirty="0" smtClean="0"/>
              <a:t>irão generalizar </a:t>
            </a:r>
            <a:r>
              <a:rPr lang="pt-BR" dirty="0"/>
              <a:t>para um conjunto de dados </a:t>
            </a:r>
            <a:r>
              <a:rPr lang="pt-BR" dirty="0" smtClean="0"/>
              <a:t>independente, i.e</a:t>
            </a:r>
            <a:r>
              <a:rPr lang="pt-BR" dirty="0"/>
              <a:t>., dados que não foram usados </a:t>
            </a:r>
            <a:r>
              <a:rPr lang="pt-BR" dirty="0" smtClean="0"/>
              <a:t>durante o treinamento.</a:t>
            </a:r>
          </a:p>
          <a:p>
            <a:r>
              <a:rPr lang="pt-BR" dirty="0" smtClean="0"/>
              <a:t>A validação cruzada é utilizada para detectar problemas </a:t>
            </a:r>
            <a:r>
              <a:rPr lang="pt-BR" dirty="0"/>
              <a:t>como </a:t>
            </a:r>
            <a:r>
              <a:rPr lang="pt-BR" b="1" i="1" dirty="0" smtClean="0"/>
              <a:t>sobreajuste</a:t>
            </a:r>
            <a:r>
              <a:rPr lang="pt-BR" dirty="0" smtClean="0"/>
              <a:t> ou </a:t>
            </a:r>
            <a:r>
              <a:rPr lang="pt-BR" b="1" i="1" dirty="0"/>
              <a:t>viés de </a:t>
            </a:r>
            <a:r>
              <a:rPr lang="pt-BR" b="1" i="1" dirty="0" smtClean="0"/>
              <a:t>seleção </a:t>
            </a:r>
            <a:r>
              <a:rPr lang="pt-BR" dirty="0"/>
              <a:t>e para dar uma visão sobre como o modelo irá generalizar para um conjunto de dados </a:t>
            </a:r>
            <a:r>
              <a:rPr lang="pt-BR" dirty="0" smtClean="0"/>
              <a:t>independente.</a:t>
            </a:r>
          </a:p>
          <a:p>
            <a:pPr lvl="1"/>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que as </a:t>
            </a:r>
            <a:r>
              <a:rPr lang="pt-BR" dirty="0"/>
              <a:t>mais </a:t>
            </a:r>
            <a:r>
              <a:rPr lang="pt-BR" dirty="0" smtClean="0"/>
              <a:t>utilizadas são:</a:t>
            </a:r>
            <a:endParaRPr lang="pt-BR" dirty="0"/>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a:t>k-fold</a:t>
            </a:r>
          </a:p>
          <a:p>
            <a:pPr lvl="1">
              <a:buFont typeface="Courier New" panose="02070309020205020404" pitchFamily="49" charset="0"/>
              <a:buChar char="o"/>
            </a:pPr>
            <a:r>
              <a:rPr lang="pt-BR" sz="2800" dirty="0"/>
              <a:t>Leave-p-out</a:t>
            </a:r>
          </a:p>
          <a:p>
            <a:r>
              <a:rPr lang="pt-BR" dirty="0"/>
              <a:t>Existem outras </a:t>
            </a:r>
            <a:r>
              <a:rPr lang="pt-BR" dirty="0" smtClean="0"/>
              <a:t>estratégias, </a:t>
            </a:r>
            <a:r>
              <a:rPr lang="pt-BR" dirty="0"/>
              <a:t>mas todas outras podem ser vistas como variações de uma dessas três.</a:t>
            </a:r>
          </a:p>
        </p:txBody>
      </p:sp>
    </p:spTree>
    <p:extLst>
      <p:ext uri="{BB962C8B-B14F-4D97-AF65-F5344CB8AC3E}">
        <p14:creationId xmlns:p14="http://schemas.microsoft.com/office/powerpoint/2010/main" val="4120171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199" y="1538515"/>
            <a:ext cx="11107058" cy="1712807"/>
          </a:xfrm>
        </p:spPr>
        <p:txBody>
          <a:bodyPr>
            <a:normAutofit fontScale="77500" lnSpcReduction="20000"/>
          </a:bodyPr>
          <a:lstStyle/>
          <a:p>
            <a:r>
              <a:rPr lang="pt-BR" dirty="0"/>
              <a:t>É a </a:t>
            </a:r>
            <a:r>
              <a:rPr lang="pt-BR" dirty="0" smtClean="0"/>
              <a:t>estratégia mais </a:t>
            </a:r>
            <a:r>
              <a:rPr lang="pt-BR" dirty="0"/>
              <a:t>simples de validação cruzada e não acarreta em aumento da complexidade </a:t>
            </a:r>
            <a:r>
              <a:rPr lang="pt-BR" dirty="0" smtClean="0"/>
              <a:t>computacional, pois têm-se apenas um único par treinamento/validação.</a:t>
            </a:r>
            <a:endParaRPr lang="pt-BR" dirty="0"/>
          </a:p>
          <a:p>
            <a:r>
              <a:rPr lang="pt-BR" dirty="0"/>
              <a:t>Nessa abordagem, divide-se aleatóriamente o conjunto de dados em p (%) para treinamento e (1-p) (%) para validação.</a:t>
            </a:r>
          </a:p>
          <a:p>
            <a:r>
              <a:rPr lang="pt-BR" dirty="0"/>
              <a:t>Normalmente divide-se o conjunto de dados em 70/80% treinamento e 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dirty="0" smtClean="0"/>
              <a:t>o problema de </a:t>
            </a:r>
            <a:r>
              <a:rPr lang="pt-BR" b="1" i="1" dirty="0" smtClean="0"/>
              <a:t>viés de seleção </a:t>
            </a:r>
            <a:r>
              <a:rPr lang="pt-BR" dirty="0" smtClean="0"/>
              <a:t>(o que acarreta em </a:t>
            </a:r>
            <a:r>
              <a:rPr lang="pt-BR" b="1" i="1" dirty="0" smtClean="0"/>
              <a:t>alta variância</a:t>
            </a:r>
            <a:r>
              <a:rPr lang="pt-BR" dirty="0" smtClean="0"/>
              <a:t>) pois </a:t>
            </a:r>
            <a:r>
              <a:rPr lang="pt-BR" dirty="0"/>
              <a:t>a validação pode depender muito de quais </a:t>
            </a:r>
            <a:r>
              <a:rPr lang="pt-BR" dirty="0" smtClean="0"/>
              <a:t>amostras vão </a:t>
            </a:r>
            <a:r>
              <a:rPr lang="pt-BR" dirty="0"/>
              <a:t>para o conjunto de treinamento e quais vão para o conjunto de testes e, portanto, a performance pode ser significativamente diferente dependendo de como a divisão é feita, ou seja, os resultados podem depender de uma escolha aleatória particular para </a:t>
            </a:r>
            <a:r>
              <a:rPr lang="pt-BR" dirty="0" smtClean="0"/>
              <a:t>conjuntos de treinamento e validação.</a:t>
            </a:r>
            <a:endParaRPr lang="pt-BR" dirty="0"/>
          </a:p>
          <a:p>
            <a:endParaRPr lang="pt-BR" dirty="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7" name="Rectangle 6"/>
          <p:cNvSpPr/>
          <p:nvPr/>
        </p:nvSpPr>
        <p:spPr>
          <a:xfrm>
            <a:off x="6272046" y="6472473"/>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2758525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a:t>70% conjunto de treinamento e 30% conjunto de validação.</a:t>
            </a:r>
          </a:p>
          <a:p>
            <a:r>
              <a:rPr lang="pt-BR" dirty="0"/>
              <a:t>Tempo médio para execução com M = 100 é de aproximadamente 40 ms.</a:t>
            </a:r>
          </a:p>
          <a:p>
            <a:r>
              <a:rPr lang="pt-BR" dirty="0"/>
              <a:t>Erro quadrático médio diminui conforme ordem do polinômio aumenta. </a:t>
            </a:r>
          </a:p>
          <a:p>
            <a:r>
              <a:rPr lang="pt-BR" dirty="0"/>
              <a:t>Qual ordem escolher? Obsersando 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3404715" cy="369332"/>
          </a:xfrm>
          <a:prstGeom prst="rect">
            <a:avLst/>
          </a:prstGeom>
        </p:spPr>
        <p:txBody>
          <a:bodyPr wrap="none">
            <a:spAutoFit/>
          </a:bodyPr>
          <a:lstStyle/>
          <a:p>
            <a:r>
              <a:rPr lang="pt-BR" dirty="0">
                <a:solidFill>
                  <a:schemeClr val="accent5"/>
                </a:solidFill>
              </a:rPr>
              <a:t>Exemplo: validacao_cruzada.ipynb</a:t>
            </a:r>
          </a:p>
        </p:txBody>
      </p:sp>
      <p:pic>
        <p:nvPicPr>
          <p:cNvPr id="7"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120"/>
            <a:ext cx="10515600" cy="779606"/>
          </a:xfrm>
        </p:spPr>
        <p:txBody>
          <a:bodyPr/>
          <a:lstStyle/>
          <a:p>
            <a:r>
              <a:rPr lang="pt-BR" dirty="0"/>
              <a:t>k-Fold</a:t>
            </a:r>
          </a:p>
        </p:txBody>
      </p:sp>
      <p:sp>
        <p:nvSpPr>
          <p:cNvPr id="3" name="Content Placeholder 2"/>
          <p:cNvSpPr>
            <a:spLocks noGrp="1"/>
          </p:cNvSpPr>
          <p:nvPr>
            <p:ph idx="1"/>
          </p:nvPr>
        </p:nvSpPr>
        <p:spPr>
          <a:xfrm>
            <a:off x="838200" y="1020049"/>
            <a:ext cx="11049000" cy="1607037"/>
          </a:xfrm>
        </p:spPr>
        <p:txBody>
          <a:bodyPr>
            <a:noAutofit/>
          </a:bodyPr>
          <a:lstStyle/>
          <a:p>
            <a:r>
              <a:rPr lang="pt-BR" sz="2400" dirty="0" smtClean="0"/>
              <a:t>É uma estratégia mais </a:t>
            </a:r>
            <a:r>
              <a:rPr lang="pt-BR" sz="2400" dirty="0"/>
              <a:t>elaborada que a anterior e que consiste em dividir o conjunto de dados em </a:t>
            </a:r>
            <a:r>
              <a:rPr lang="pt-BR" sz="2400" b="1" dirty="0"/>
              <a:t>k</a:t>
            </a:r>
            <a:r>
              <a:rPr lang="pt-BR" sz="2400" dirty="0"/>
              <a:t> folds (pastas ou dobras) de tamanho igual (</a:t>
            </a:r>
            <a:r>
              <a:rPr lang="pt-BR" sz="2400" dirty="0" smtClean="0"/>
              <a:t>se possível) e </a:t>
            </a:r>
            <a:r>
              <a:rPr lang="pt-BR" sz="2400" dirty="0"/>
              <a:t>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sp>
        <p:nvSpPr>
          <p:cNvPr id="50" name="Content Placeholder 2"/>
          <p:cNvSpPr txBox="1">
            <a:spLocks/>
          </p:cNvSpPr>
          <p:nvPr/>
        </p:nvSpPr>
        <p:spPr>
          <a:xfrm>
            <a:off x="838200" y="510540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smtClean="0"/>
              <a:t>Cada exemplo entra em um conjunto de validação exatamente </a:t>
            </a:r>
            <a:r>
              <a:rPr lang="pt-BR" sz="2400" b="1" smtClean="0"/>
              <a:t>1</a:t>
            </a:r>
            <a:r>
              <a:rPr lang="pt-BR" sz="2400" smtClean="0"/>
              <a:t> vez e em um conjunto de treinamento </a:t>
            </a:r>
            <a:r>
              <a:rPr lang="pt-BR" sz="2400" b="1" smtClean="0"/>
              <a:t>k-1</a:t>
            </a:r>
            <a:r>
              <a:rPr lang="pt-BR" sz="2400" smtClean="0"/>
              <a:t> vezes.</a:t>
            </a:r>
          </a:p>
          <a:p>
            <a:r>
              <a:rPr lang="pt-BR" sz="2400" smtClean="0"/>
              <a:t>O desempenho do modelo é dado pela média dos erros de validação calculados para cada um dos </a:t>
            </a:r>
            <a:r>
              <a:rPr lang="pt-BR" sz="2400" b="1" smtClean="0"/>
              <a:t>k</a:t>
            </a:r>
            <a:r>
              <a:rPr lang="pt-BR" sz="240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467020"/>
            <a:ext cx="7493498" cy="2581230"/>
          </a:xfrm>
          <a:prstGeom prst="rect">
            <a:avLst/>
          </a:prstGeom>
        </p:spPr>
      </p:pic>
      <p:sp>
        <p:nvSpPr>
          <p:cNvPr id="43" name="Rectangle 42"/>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2435620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9" y="1231900"/>
            <a:ext cx="11092544" cy="5459845"/>
          </a:xfrm>
        </p:spPr>
        <p:txBody>
          <a:bodyPr>
            <a:normAutofit lnSpcReduction="10000"/>
          </a:bodyPr>
          <a:lstStyle/>
          <a:p>
            <a:r>
              <a:rPr lang="pt-BR" sz="2400" dirty="0"/>
              <a:t>Essa </a:t>
            </a:r>
            <a:r>
              <a:rPr lang="pt-BR" sz="2400" dirty="0" smtClean="0"/>
              <a:t>estratégia reduz </a:t>
            </a:r>
            <a:r>
              <a:rPr lang="pt-BR" sz="2400" dirty="0"/>
              <a:t>significativamente </a:t>
            </a:r>
            <a:r>
              <a:rPr lang="pt-BR" sz="2400" dirty="0" smtClean="0"/>
              <a:t>o problema do </a:t>
            </a:r>
            <a:r>
              <a:rPr lang="pt-BR" sz="2400" b="1" i="1" dirty="0" smtClean="0"/>
              <a:t>viés de seleção</a:t>
            </a:r>
            <a:r>
              <a:rPr lang="pt-BR" sz="2400" dirty="0" smtClean="0"/>
              <a:t> em relação a outras estratégias,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endParaRPr lang="pt-BR" sz="2400" dirty="0"/>
          </a:p>
          <a:p>
            <a:r>
              <a:rPr lang="pt-BR" sz="2400" dirty="0"/>
              <a:t>Como regra geral e evidência empírica, normalmente, utiliza-se </a:t>
            </a:r>
            <a:r>
              <a:rPr lang="pt-BR" sz="2400" b="1" dirty="0"/>
              <a:t>k</a:t>
            </a:r>
            <a:r>
              <a:rPr lang="pt-BR" sz="2400" dirty="0"/>
              <a:t> = 5 ou 10. </a:t>
            </a:r>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smtClean="0"/>
              <a:t>A </a:t>
            </a:r>
            <a:r>
              <a:rPr lang="pt-BR" sz="2400" b="1" i="1" dirty="0" smtClean="0"/>
              <a:t>variância</a:t>
            </a:r>
            <a:r>
              <a:rPr lang="pt-BR" sz="2400" dirty="0" smtClean="0"/>
              <a:t> da estimativa resultante é reduzida à medida que </a:t>
            </a:r>
            <a:r>
              <a:rPr lang="pt-BR" sz="2400" b="1" dirty="0" smtClean="0"/>
              <a:t>k</a:t>
            </a:r>
            <a:r>
              <a:rPr lang="pt-BR" sz="2400" dirty="0" smtClean="0"/>
              <a:t> é aumentado.</a:t>
            </a:r>
          </a:p>
          <a:p>
            <a:r>
              <a:rPr lang="pt-BR" sz="2400" dirty="0" smtClean="0"/>
              <a:t>Caso </a:t>
            </a:r>
            <a:r>
              <a:rPr lang="pt-BR" sz="2400" b="1" dirty="0"/>
              <a:t>k=N</a:t>
            </a:r>
            <a:r>
              <a:rPr lang="pt-BR" sz="2400" dirty="0"/>
              <a:t>, ou seja, o número folds </a:t>
            </a:r>
            <a:r>
              <a:rPr lang="pt-BR" sz="2400" dirty="0" smtClean="0"/>
              <a:t>for feito igual ao </a:t>
            </a:r>
            <a:r>
              <a:rPr lang="pt-BR" sz="2400" dirty="0"/>
              <a:t>número total de exemplos do </a:t>
            </a:r>
            <a:r>
              <a:rPr lang="pt-BR" sz="2400" dirty="0" smtClean="0"/>
              <a:t>conjunto original, </a:t>
            </a:r>
            <a:r>
              <a:rPr lang="pt-BR" sz="2400" dirty="0"/>
              <a:t>então a estratégia </a:t>
            </a:r>
            <a:r>
              <a:rPr lang="pt-BR" sz="2400" dirty="0" smtClean="0"/>
              <a:t>passa a ser </a:t>
            </a:r>
            <a:r>
              <a:rPr lang="pt-BR" sz="2400" dirty="0"/>
              <a:t>conhecida como validação cruzada </a:t>
            </a:r>
            <a:r>
              <a:rPr lang="pt-BR" sz="2400" b="1" dirty="0"/>
              <a:t>leave-one-out</a:t>
            </a:r>
            <a:r>
              <a:rPr lang="pt-BR" sz="2400" dirty="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leva </a:t>
            </a:r>
            <a:r>
              <a:rPr lang="pt-BR" b="1" dirty="0"/>
              <a:t>k</a:t>
            </a:r>
            <a:r>
              <a:rPr lang="pt-BR" dirty="0"/>
              <a:t> vezes mais tempo para fazer-se 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k-Fold com SciKit-Learn</a:t>
            </a:r>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a:t>k</a:t>
            </a:r>
            <a:r>
              <a:rPr lang="pt-BR" dirty="0"/>
              <a:t> = 10 folds: 10 </a:t>
            </a:r>
            <a:r>
              <a:rPr lang="pt-BR" dirty="0" smtClean="0"/>
              <a:t>iterações </a:t>
            </a:r>
            <a:r>
              <a:rPr lang="pt-BR" dirty="0"/>
              <a:t>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erro quadrático médio para as 10 iterações.</a:t>
            </a:r>
          </a:p>
          <a:p>
            <a:r>
              <a:rPr lang="pt-BR" dirty="0"/>
              <a:t>Tempo médio para execução com M = 100 é de aproximadamente 430 ms.</a:t>
            </a:r>
          </a:p>
          <a:p>
            <a:r>
              <a:rPr lang="pt-BR" dirty="0"/>
              <a:t>Qual ordem escolher? 2? Pelo erro sim, mas pelo desvio padrão não.</a:t>
            </a:r>
          </a:p>
          <a:p>
            <a:endParaRPr lang="pt-BR" dirty="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8787285" y="4835328"/>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1"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2382"/>
                <a:ext cx="11049001" cy="5174673"/>
              </a:xfrm>
            </p:spPr>
            <p:txBody>
              <a:bodyPr>
                <a:normAutofit fontScale="92500" lnSpcReduction="20000"/>
              </a:bodyPr>
              <a:lstStyle/>
              <a:p>
                <a:r>
                  <a:rPr lang="pt-BR" dirty="0" smtClean="0"/>
                  <a:t>Essa estratégia 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oMath>
                </a14:m>
                <a:r>
                  <a:rPr lang="pt-BR" dirty="0" smtClean="0"/>
                  <a:t> </a:t>
                </a:r>
                <a:r>
                  <a:rPr lang="pt-BR" dirty="0"/>
                  <a:t>pares de </a:t>
                </a:r>
                <a:r>
                  <a:rPr lang="pt-BR" dirty="0" smtClean="0"/>
                  <a:t>conjuntos trainamento-teste, portanto, a complexidade computacional desta estratégia aumenta drasticamente com o aumento de </a:t>
                </a:r>
                <a:r>
                  <a:rPr lang="pt-BR" b="1" i="1" dirty="0" smtClean="0"/>
                  <a:t>p</a:t>
                </a:r>
                <a:r>
                  <a:rPr lang="pt-BR" dirty="0" smtClean="0"/>
                  <a:t>.</a:t>
                </a:r>
                <a:endParaRPr lang="pt-BR" dirty="0"/>
              </a:p>
              <a:p>
                <a:r>
                  <a:rPr lang="pt-BR" dirty="0"/>
                  <a:t>Fornece estimativas de erro mais precisas do que as abordagens anteriores.</a:t>
                </a:r>
              </a:p>
              <a:p>
                <a:r>
                  <a:rPr lang="pt-BR" b="1" dirty="0"/>
                  <a:t>Desvantagem</a:t>
                </a:r>
              </a:p>
              <a:p>
                <a:pPr lvl="1">
                  <a:buFont typeface="Courier New" panose="02070309020205020404" pitchFamily="49" charset="0"/>
                  <a:buChar char="o"/>
                </a:pPr>
                <a:r>
                  <a:rPr lang="pt-BR" dirty="0"/>
                  <a:t>É uma estratégia 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abordagem </a:t>
                </a:r>
                <a:r>
                  <a:rPr lang="pt-BR" b="1" i="1" dirty="0"/>
                  <a:t>leave-one-out</a:t>
                </a:r>
                <a:r>
                  <a:rPr lang="pt-BR" dirty="0" smtClean="0"/>
                  <a:t>.</a:t>
                </a:r>
              </a:p>
              <a:p>
                <a:r>
                  <a:rPr lang="pt-BR" dirty="0" smtClean="0"/>
                  <a:t>No caso do k-Fold, quando k=N, então temos que o k-Fold é equivalente à estratégia do leave-one-out.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2382"/>
                <a:ext cx="11049001" cy="5174673"/>
              </a:xfrm>
              <a:blipFill rotWithShape="0">
                <a:blip r:embed="rId3"/>
                <a:stretch>
                  <a:fillRect l="-827" t="-2945" r="-55"/>
                </a:stretch>
              </a:blipFill>
            </p:spPr>
            <p:txBody>
              <a:bodyPr/>
              <a:lstStyle/>
              <a:p>
                <a:r>
                  <a:rPr lang="pt-BR">
                    <a:noFill/>
                  </a:rPr>
                  <a:t> </a:t>
                </a:r>
              </a:p>
            </p:txBody>
          </p:sp>
        </mc:Fallback>
      </mc:AlternateContent>
    </p:spTree>
    <p:extLst>
      <p:ext uri="{BB962C8B-B14F-4D97-AF65-F5344CB8AC3E}">
        <p14:creationId xmlns:p14="http://schemas.microsoft.com/office/powerpoint/2010/main" val="130065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a:t>não-linear</a:t>
                </a:r>
                <a:r>
                  <a:rPr lang="pt-BR" dirty="0"/>
                  <a:t>.</a:t>
                </a:r>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entradas 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os resultados encontrados anteriormente são facilmente estendidos para o caso </a:t>
                </a:r>
                <a:r>
                  <a:rPr lang="pt-BR" b="1" i="1" dirty="0"/>
                  <a:t>não-linear</a:t>
                </a:r>
                <a:r>
                  <a:rPr lang="pt-BR" dirty="0"/>
                  <a:t> bastando definir o </a:t>
                </a:r>
                <a:r>
                  <a:rPr lang="pt-BR" dirty="0" smtClean="0"/>
                  <a:t>vetor de </a:t>
                </a:r>
                <a:r>
                  <a:rPr lang="pt-BR" b="1" i="1" dirty="0" smtClean="0"/>
                  <a:t>funções-base</a:t>
                </a:r>
                <a:r>
                  <a:rPr lang="pt-BR" dirty="0" smtClean="0"/>
                  <a:t>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3289"/>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0"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0875889" cy="4641677"/>
          </a:xfrm>
        </p:spPr>
        <p:txBody>
          <a:bodyPr>
            <a:normAutofit lnSpcReduction="10000"/>
          </a:bodyPr>
          <a:lstStyle/>
          <a:p>
            <a:r>
              <a:rPr lang="pt-BR" dirty="0"/>
              <a:t>Conforme nos vimos, o </a:t>
            </a:r>
            <a:r>
              <a:rPr lang="pt-BR" b="1" dirty="0"/>
              <a:t>leave-p-out</a:t>
            </a:r>
            <a:r>
              <a:rPr lang="pt-BR" dirty="0"/>
              <a:t> dá indicações mais claras de qual ordem usar pois usa um maior número de pares treinamento/teste, aumentando a confiabilidade tanto do erro médio quanto do desvio padrão.</a:t>
            </a:r>
          </a:p>
          <a:p>
            <a:r>
              <a:rPr lang="pt-BR" dirty="0"/>
              <a:t>Porém, </a:t>
            </a:r>
            <a:r>
              <a:rPr lang="pt-BR" dirty="0" smtClean="0"/>
              <a:t>ele é </a:t>
            </a:r>
            <a:r>
              <a:rPr lang="pt-BR" dirty="0"/>
              <a:t>bastante custoso em relação ao tempo necessário para se executá-lo, mesmo com uma base de 100 amostras leva mais de 3 [s].</a:t>
            </a:r>
          </a:p>
          <a:p>
            <a:r>
              <a:rPr lang="pt-BR" dirty="0"/>
              <a:t>Portanto, é interessante utilizá-lo 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a:t>Bases maiores 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4"/>
            <a:ext cx="11001703" cy="4746625"/>
          </a:xfrm>
        </p:spPr>
        <p:txBody>
          <a:bodyPr>
            <a:normAutofit/>
          </a:bodyPr>
          <a:lstStyle/>
          <a:p>
            <a:r>
              <a:rPr lang="pt-BR" dirty="0"/>
              <a:t>E se os erros são pequenos para vários graus de polinômio, incluindo altos graus?</a:t>
            </a:r>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smtClean="0"/>
              <a:t>“.</a:t>
            </a:r>
          </a:p>
          <a:p>
            <a:pPr lvl="1">
              <a:buFont typeface="Wingdings" panose="05000000000000000000" pitchFamily="2" charset="2"/>
              <a:buChar char="§"/>
            </a:pPr>
            <a:r>
              <a:rPr lang="pt-BR" dirty="0"/>
              <a:t>Deve-se preferir explicações mais simples às mais complicadas</a:t>
            </a:r>
            <a:r>
              <a:rPr lang="pt-BR" dirty="0" smtClean="0"/>
              <a:t>.</a:t>
            </a:r>
            <a:endParaRPr lang="pt-BR" dirty="0"/>
          </a:p>
          <a:p>
            <a:r>
              <a:rPr lang="pt-BR" b="1" i="1" dirty="0"/>
              <a:t>Occam </a:t>
            </a:r>
            <a:r>
              <a:rPr lang="pt-BR" dirty="0"/>
              <a:t>costumava argumentar contra todos os tipos de complicações.</a:t>
            </a:r>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200" y="1825624"/>
            <a:ext cx="10515600" cy="4033999"/>
          </a:xfrm>
        </p:spPr>
        <p:txBody>
          <a:bodyPr>
            <a:normAutofit/>
          </a:bodyPr>
          <a:lstStyle/>
          <a:p>
            <a:r>
              <a:rPr lang="pt-BR" dirty="0"/>
              <a:t>Outra forma de se avaliar qual é a melhor ordem para um modelo é através das curvas de aprendizado.</a:t>
            </a:r>
          </a:p>
          <a:p>
            <a:r>
              <a:rPr lang="pt-BR" b="1" dirty="0"/>
              <a:t>Curvas de aprendizado</a:t>
            </a:r>
            <a:r>
              <a:rPr lang="pt-BR" dirty="0"/>
              <a:t>: são gráficos que mostram o desempenho do modelo no conjunto de treinamento e no conjunto de validação em função do tamanho do conjunto de treinamento.</a:t>
            </a:r>
          </a:p>
          <a:p>
            <a:pPr lvl="1"/>
            <a:r>
              <a:rPr lang="pt-BR" dirty="0"/>
              <a:t>Caso você não tenha dois conjuntos, treinamento e validação, normalmente se divide a base original em 70 a 80% para treinamento e 30 a 20% para validação.</a:t>
            </a:r>
          </a:p>
        </p:txBody>
      </p:sp>
    </p:spTree>
    <p:extLst>
      <p:ext uri="{BB962C8B-B14F-4D97-AF65-F5344CB8AC3E}">
        <p14:creationId xmlns:p14="http://schemas.microsoft.com/office/powerpoint/2010/main" val="175086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769600" cy="679229"/>
          </a:xfrm>
        </p:spPr>
        <p:txBody>
          <a:bodyPr>
            <a:normAutofit fontScale="90000"/>
          </a:bodyPr>
          <a:lstStyle/>
          <a:p>
            <a:r>
              <a:rPr lang="pt-BR" dirty="0"/>
              <a:t>Curvas de Aprendizado: Polinômio de ordem 1</a:t>
            </a:r>
          </a:p>
        </p:txBody>
      </p:sp>
      <p:sp>
        <p:nvSpPr>
          <p:cNvPr id="3" name="Content Placeholder 2"/>
          <p:cNvSpPr>
            <a:spLocks noGrp="1"/>
          </p:cNvSpPr>
          <p:nvPr>
            <p:ph idx="1"/>
          </p:nvPr>
        </p:nvSpPr>
        <p:spPr>
          <a:xfrm>
            <a:off x="838200" y="3386083"/>
            <a:ext cx="11125200" cy="3370318"/>
          </a:xfrm>
        </p:spPr>
        <p:txBody>
          <a:bodyPr>
            <a:normAutofit fontScale="85000" lnSpcReduction="20000"/>
          </a:bodyPr>
          <a:lstStyle/>
          <a:p>
            <a:r>
              <a:rPr lang="pt-BR" dirty="0"/>
              <a:t>Com 1 ou 2 exemplos no conjunto de treinamento, </a:t>
            </a:r>
            <a:r>
              <a:rPr lang="pt-BR" dirty="0" smtClean="0"/>
              <a:t>o modelo </a:t>
            </a:r>
            <a:r>
              <a:rPr lang="pt-BR" dirty="0"/>
              <a:t>se ajusta perfeitamente (reta), porém, conforme os exemplos aumentam, é impossível para ele se ajustar (dados não-lineares e ruído).</a:t>
            </a:r>
          </a:p>
          <a:p>
            <a:r>
              <a:rPr lang="pt-BR" dirty="0"/>
              <a:t>Erro nos exemplos de treinamento aumenta até atingir um platô e não diminui mesmo com o aumento do conjunto de treinamento.</a:t>
            </a:r>
          </a:p>
          <a:p>
            <a:r>
              <a:rPr lang="pt-BR" dirty="0"/>
              <a:t>Erro de validação é alto quando </a:t>
            </a:r>
            <a:r>
              <a:rPr lang="pt-BR" dirty="0" smtClean="0"/>
              <a:t>o modelo </a:t>
            </a:r>
            <a:r>
              <a:rPr lang="pt-BR" dirty="0"/>
              <a:t>é treinado com poucos exemplos, porém, diminui conforme ele aumenta, terminando em um </a:t>
            </a:r>
            <a:r>
              <a:rPr lang="pt-BR" dirty="0" smtClean="0"/>
              <a:t>platô </a:t>
            </a:r>
            <a:r>
              <a:rPr lang="pt-BR" dirty="0"/>
              <a:t>próximo do erro de treinamento.</a:t>
            </a:r>
          </a:p>
          <a:p>
            <a:r>
              <a:rPr lang="pt-BR" dirty="0"/>
              <a:t>Essas curvas são típicas de um modelo que está </a:t>
            </a:r>
            <a:r>
              <a:rPr lang="pt-BR" b="1" i="1" dirty="0" smtClean="0"/>
              <a:t>subajustando</a:t>
            </a:r>
            <a:r>
              <a:rPr lang="pt-BR" dirty="0"/>
              <a:t>.</a:t>
            </a:r>
          </a:p>
          <a:p>
            <a:r>
              <a:rPr lang="pt-BR" b="1" dirty="0"/>
              <a:t>O que </a:t>
            </a:r>
            <a:r>
              <a:rPr lang="pt-BR" b="1" dirty="0" smtClean="0"/>
              <a:t>fazer?</a:t>
            </a:r>
            <a:r>
              <a:rPr lang="pt-BR" dirty="0" smtClean="0"/>
              <a:t> Aumentar a ordem </a:t>
            </a:r>
            <a:r>
              <a:rPr lang="pt-BR" dirty="0"/>
              <a:t>do </a:t>
            </a:r>
            <a:r>
              <a:rPr lang="pt-BR" dirty="0" smtClean="0"/>
              <a:t>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934430"/>
            <a:ext cx="8196349" cy="2306512"/>
          </a:xfrm>
          <a:prstGeom prst="rect">
            <a:avLst/>
          </a:prstGeom>
        </p:spPr>
      </p:pic>
      <p:sp>
        <p:nvSpPr>
          <p:cNvPr id="5" name="Rectangle 4"/>
          <p:cNvSpPr/>
          <p:nvPr/>
        </p:nvSpPr>
        <p:spPr>
          <a:xfrm>
            <a:off x="9092143" y="1645313"/>
            <a:ext cx="2998257" cy="646331"/>
          </a:xfrm>
          <a:prstGeom prst="rect">
            <a:avLst/>
          </a:prstGeom>
        </p:spPr>
        <p:txBody>
          <a:bodyPr wrap="none">
            <a:spAutoFit/>
          </a:bodyPr>
          <a:lstStyle/>
          <a:p>
            <a:r>
              <a:rPr lang="pt-BR" dirty="0">
                <a:solidFill>
                  <a:srgbClr val="00B0F0"/>
                </a:solidFill>
              </a:rPr>
              <a:t>Exemplo: </a:t>
            </a:r>
          </a:p>
          <a:p>
            <a:r>
              <a:rPr lang="pt-BR" dirty="0">
                <a:solidFill>
                  <a:srgbClr val="00B0F0"/>
                </a:solidFill>
              </a:rPr>
              <a:t>curvas_de_aprendizado.ipynb</a:t>
            </a:r>
          </a:p>
        </p:txBody>
      </p:sp>
      <p:sp>
        <p:nvSpPr>
          <p:cNvPr id="6" name="Rectangle 5"/>
          <p:cNvSpPr/>
          <p:nvPr/>
        </p:nvSpPr>
        <p:spPr>
          <a:xfrm>
            <a:off x="780606" y="934430"/>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766989"/>
          </a:xfrm>
        </p:spPr>
        <p:txBody>
          <a:bodyPr/>
          <a:lstStyle/>
          <a:p>
            <a:r>
              <a:rPr lang="pt-BR" dirty="0"/>
              <a:t>Curvas de Aprendizado: Polinômio de ordem 20</a:t>
            </a:r>
          </a:p>
        </p:txBody>
      </p:sp>
      <p:sp>
        <p:nvSpPr>
          <p:cNvPr id="3" name="Content Placeholder 2"/>
          <p:cNvSpPr>
            <a:spLocks noGrp="1"/>
          </p:cNvSpPr>
          <p:nvPr>
            <p:ph idx="1"/>
          </p:nvPr>
        </p:nvSpPr>
        <p:spPr>
          <a:xfrm>
            <a:off x="838200" y="3744685"/>
            <a:ext cx="11125200" cy="3011715"/>
          </a:xfrm>
        </p:spPr>
        <p:txBody>
          <a:bodyPr>
            <a:normAutofit fontScale="85000" lnSpcReduction="10000"/>
          </a:bodyPr>
          <a:lstStyle/>
          <a:p>
            <a:r>
              <a:rPr lang="pt-BR" dirty="0"/>
              <a:t>O erro de treinamento é menor do que com o modelo com polinômio de ordem 1.</a:t>
            </a:r>
          </a:p>
          <a:p>
            <a:r>
              <a:rPr lang="pt-BR" dirty="0"/>
              <a:t>Há uma diferença entre as curvas do erro de treinamento e validação. </a:t>
            </a:r>
          </a:p>
          <a:p>
            <a:r>
              <a:rPr lang="pt-BR" dirty="0"/>
              <a:t>Isso significa que o modelo tem um desempenho melhor </a:t>
            </a:r>
            <a:r>
              <a:rPr lang="pt-BR" dirty="0" smtClean="0"/>
              <a:t>no conjunto de </a:t>
            </a:r>
            <a:r>
              <a:rPr lang="pt-BR" dirty="0"/>
              <a:t>treinamento do que </a:t>
            </a:r>
            <a:r>
              <a:rPr lang="pt-BR" dirty="0" smtClean="0"/>
              <a:t>no conjunto de </a:t>
            </a:r>
            <a:r>
              <a:rPr lang="pt-BR" dirty="0"/>
              <a:t>validação, indicando que o modelo está </a:t>
            </a:r>
            <a:r>
              <a:rPr lang="pt-BR" b="1" i="1" dirty="0" smtClean="0"/>
              <a:t>sobreajustando</a:t>
            </a:r>
            <a:r>
              <a:rPr lang="pt-BR" dirty="0"/>
              <a:t>.</a:t>
            </a:r>
          </a:p>
          <a:p>
            <a:r>
              <a:rPr lang="pt-BR" dirty="0"/>
              <a:t>A performance do modelo melhora caso o conjunto de treinamento seja aumentado.</a:t>
            </a:r>
          </a:p>
          <a:p>
            <a:r>
              <a:rPr lang="pt-BR" b="1" dirty="0"/>
              <a:t>O que </a:t>
            </a:r>
            <a:r>
              <a:rPr lang="pt-BR" b="1" dirty="0" smtClean="0"/>
              <a:t>fazer?</a:t>
            </a:r>
            <a:r>
              <a:rPr lang="pt-BR" dirty="0" smtClean="0"/>
              <a:t> Diminuir a ordem </a:t>
            </a:r>
            <a:r>
              <a:rPr lang="pt-BR" dirty="0"/>
              <a:t>do modelo ou aumentar </a:t>
            </a:r>
            <a:r>
              <a:rPr lang="pt-BR" dirty="0" smtClean="0"/>
              <a:t>o conjunto </a:t>
            </a:r>
            <a:r>
              <a:rPr lang="pt-BR" dirty="0"/>
              <a:t>de treinamento</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968629"/>
            <a:ext cx="8196349" cy="2306512"/>
          </a:xfrm>
          <a:prstGeom prst="rect">
            <a:avLst/>
          </a:prstGeom>
        </p:spPr>
      </p:pic>
      <p:sp>
        <p:nvSpPr>
          <p:cNvPr id="5" name="Rectangle 4"/>
          <p:cNvSpPr/>
          <p:nvPr/>
        </p:nvSpPr>
        <p:spPr>
          <a:xfrm>
            <a:off x="9156171" y="2121885"/>
            <a:ext cx="3035829"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6304577" y="968629"/>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1125200" cy="760290"/>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Tanto o erro de treinamento quanto o de validação são menores do que com o modelo de regressão linear, i.e., reta.</a:t>
            </a:r>
          </a:p>
          <a:p>
            <a:pPr marL="171450" indent="-171450">
              <a:lnSpc>
                <a:spcPct val="100000"/>
              </a:lnSpc>
              <a:spcBef>
                <a:spcPts val="0"/>
              </a:spcBef>
              <a:defRPr/>
            </a:pPr>
            <a:r>
              <a:rPr lang="pt-BR" dirty="0"/>
              <a:t>A diferença entre os erros diminui com </a:t>
            </a:r>
            <a:r>
              <a:rPr lang="pt-BR" dirty="0" smtClean="0"/>
              <a:t>o aumento </a:t>
            </a:r>
            <a:r>
              <a:rPr lang="pt-BR" dirty="0"/>
              <a:t>do conjunto de treinamento se </a:t>
            </a:r>
            <a:r>
              <a:rPr lang="pt-BR" dirty="0" smtClean="0"/>
              <a:t>tornando </a:t>
            </a:r>
            <a:r>
              <a:rPr lang="pt-BR" dirty="0"/>
              <a:t>pequena e constante.</a:t>
            </a:r>
          </a:p>
          <a:p>
            <a:pPr marL="171450" indent="-171450">
              <a:lnSpc>
                <a:spcPct val="100000"/>
              </a:lnSpc>
              <a:spcBef>
                <a:spcPts val="0"/>
              </a:spcBef>
              <a:defRPr/>
            </a:pPr>
            <a:r>
              <a:rPr lang="pt-BR" dirty="0"/>
              <a:t>Isso 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a:t>
            </a:r>
            <a:r>
              <a:rPr lang="pt-BR" b="1" dirty="0" smtClean="0"/>
              <a:t>fazer?</a:t>
            </a:r>
            <a:r>
              <a:rPr lang="pt-BR" dirty="0" smtClean="0"/>
              <a:t> </a:t>
            </a:r>
            <a:r>
              <a:rPr lang="pt-BR" dirty="0"/>
              <a:t>E</a:t>
            </a:r>
            <a:r>
              <a:rPr lang="pt-BR" dirty="0" smtClean="0"/>
              <a:t>scolher </a:t>
            </a:r>
            <a:r>
              <a:rPr lang="pt-BR" dirty="0"/>
              <a:t>esta ordem de </a:t>
            </a:r>
            <a:r>
              <a:rPr lang="pt-BR" dirty="0" smtClean="0"/>
              <a:t>polinômio.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0227"/>
            <a:ext cx="8196349" cy="2306512"/>
          </a:xfrm>
          <a:prstGeom prst="rect">
            <a:avLst/>
          </a:prstGeom>
        </p:spPr>
      </p:pic>
      <p:sp>
        <p:nvSpPr>
          <p:cNvPr id="5" name="Rectangle 4"/>
          <p:cNvSpPr/>
          <p:nvPr/>
        </p:nvSpPr>
        <p:spPr>
          <a:xfrm>
            <a:off x="9110749" y="2296053"/>
            <a:ext cx="2979651"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3561377" y="107022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10515600" cy="1325563"/>
          </a:xfrm>
        </p:spPr>
        <p:txBody>
          <a:bodyPr>
            <a:normAutofit/>
          </a:bodyPr>
          <a:lstStyle/>
          <a:p>
            <a:r>
              <a:rPr lang="pt-BR" dirty="0" smtClean="0"/>
              <a:t>Regularização: </a:t>
            </a:r>
            <a:r>
              <a:rPr lang="pt-BR" dirty="0"/>
              <a:t>p</a:t>
            </a:r>
            <a:r>
              <a:rPr lang="pt-BR" dirty="0" smtClean="0"/>
              <a:t>enalizando </a:t>
            </a:r>
            <a:r>
              <a:rPr lang="pt-BR" dirty="0"/>
              <a:t>a c</a:t>
            </a:r>
            <a:r>
              <a:rPr lang="pt-BR" dirty="0" smtClean="0"/>
              <a:t>omplexidade dos modelos</a:t>
            </a:r>
            <a:endParaRPr lang="pt-BR" dirty="0"/>
          </a:p>
        </p:txBody>
      </p:sp>
      <p:sp>
        <p:nvSpPr>
          <p:cNvPr id="3" name="Content Placeholder 2"/>
          <p:cNvSpPr>
            <a:spLocks noGrp="1"/>
          </p:cNvSpPr>
          <p:nvPr>
            <p:ph idx="1"/>
          </p:nvPr>
        </p:nvSpPr>
        <p:spPr>
          <a:xfrm>
            <a:off x="838199" y="1863969"/>
            <a:ext cx="10959059" cy="4818186"/>
          </a:xfrm>
        </p:spPr>
        <p:txBody>
          <a:bodyPr>
            <a:normAutofit fontScale="85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 é </a:t>
            </a:r>
            <a:r>
              <a:rPr lang="pt-BR" dirty="0"/>
              <a:t>uma técnica que visa obter um modelo bem comportado (ou seja, que não </a:t>
            </a:r>
            <a:r>
              <a:rPr lang="pt-BR" b="1" i="1" dirty="0"/>
              <a:t>sobreajuste</a:t>
            </a:r>
            <a:r>
              <a:rPr lang="pt-BR" dirty="0"/>
              <a:t>) através da incorporação de informações adicionais ao processo de treinamento do modelo, na forma </a:t>
            </a:r>
            <a:r>
              <a:rPr lang="pt-BR" dirty="0" smtClean="0"/>
              <a:t>de </a:t>
            </a:r>
            <a:r>
              <a:rPr lang="pt-BR" b="1" i="1" dirty="0" smtClean="0"/>
              <a:t>restrições </a:t>
            </a:r>
            <a:r>
              <a:rPr lang="pt-BR" b="1" i="1" dirty="0"/>
              <a:t>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LASSO e </a:t>
            </a:r>
            <a:r>
              <a:rPr lang="it-IT" i="1" dirty="0"/>
              <a:t>elastic net</a:t>
            </a:r>
            <a:r>
              <a:rPr lang="it-IT" dirty="0"/>
              <a:t>. </a:t>
            </a:r>
            <a:endParaRPr lang="it-IT" dirty="0" smtClean="0"/>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endParaRPr lang="pt-BR" dirty="0"/>
          </a:p>
        </p:txBody>
      </p:sp>
    </p:spTree>
    <p:extLst>
      <p:ext uri="{BB962C8B-B14F-4D97-AF65-F5344CB8AC3E}">
        <p14:creationId xmlns:p14="http://schemas.microsoft.com/office/powerpoint/2010/main" val="3185529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709919"/>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143000"/>
                <a:ext cx="11328400" cy="5598994"/>
              </a:xfrm>
            </p:spPr>
            <p:txBody>
              <a:bodyPr>
                <a:normAutofit fontScale="92500"/>
              </a:bodyPr>
              <a:lstStyle/>
              <a:p>
                <a:pPr marL="0" indent="0">
                  <a:buNone/>
                </a:pPr>
                <a:r>
                  <a:rPr lang="pt-BR" dirty="0" smtClean="0"/>
                  <a:t>Com a regressão de Ridge, ao </a:t>
                </a:r>
                <a:r>
                  <a:rPr lang="pt-BR" dirty="0"/>
                  <a:t>invés de </a:t>
                </a:r>
                <a:r>
                  <a:rPr lang="pt-BR" dirty="0" smtClean="0"/>
                  <a:t>minimizarmos </a:t>
                </a:r>
                <a:r>
                  <a:rPr lang="pt-BR" dirty="0"/>
                  <a:t>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a:t>
                </a:r>
                <a:r>
                  <a:rPr lang="pt-BR" b="1" i="1" dirty="0" smtClean="0"/>
                  <a:t>regularização</a:t>
                </a:r>
                <a:r>
                  <a:rPr lang="pt-BR" dirty="0"/>
                  <a:t>,</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endParaRPr lang="pt-BR"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r>
                  <a:rPr lang="pt-BR" dirty="0" smtClean="0"/>
                  <a:t>,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t>
                </a:r>
                <a:r>
                  <a:rPr lang="pt-BR" sz="2400" dirty="0" smtClean="0"/>
                  <a:t>fornece apenas </a:t>
                </a:r>
                <a:r>
                  <a:rPr lang="pt-BR" sz="2400" dirty="0"/>
                  <a:t>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a:t>
                </a:r>
                <a:r>
                  <a:rPr lang="pt-BR" sz="2400" b="1" i="1" dirty="0"/>
                  <a:t>hipótese</a:t>
                </a:r>
                <a:r>
                  <a:rPr lang="pt-BR" sz="2400" dirty="0"/>
                  <a:t>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a:t>
                </a:r>
                <a:r>
                  <a:rPr lang="pt-BR" sz="2400" dirty="0" smtClean="0"/>
                  <a:t>(deslocamento) em </a:t>
                </a:r>
                <a:r>
                  <a:rPr lang="pt-BR" sz="2400" dirty="0"/>
                  <a:t>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143000"/>
                <a:ext cx="11328400" cy="5598994"/>
              </a:xfrm>
              <a:blipFill rotWithShape="0">
                <a:blip r:embed="rId3"/>
                <a:stretch>
                  <a:fillRect l="-969" t="-1743" r="-1615" b="-654"/>
                </a:stretch>
              </a:blipFill>
            </p:spPr>
            <p:txBody>
              <a:bodyPr/>
              <a:lstStyle/>
              <a:p>
                <a:r>
                  <a:rPr lang="pt-BR">
                    <a:noFill/>
                  </a:rPr>
                  <a:t> </a:t>
                </a:r>
              </a:p>
            </p:txBody>
          </p:sp>
        </mc:Fallback>
      </mc:AlternateContent>
      <p:sp>
        <p:nvSpPr>
          <p:cNvPr id="4" name="Rectangle 3"/>
          <p:cNvSpPr/>
          <p:nvPr/>
        </p:nvSpPr>
        <p:spPr>
          <a:xfrm>
            <a:off x="6928021" y="2306303"/>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50505" y="510427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28537" y="4919613"/>
            <a:ext cx="2367956" cy="369332"/>
          </a:xfrm>
          <a:prstGeom prst="rect">
            <a:avLst/>
          </a:prstGeom>
          <a:noFill/>
        </p:spPr>
        <p:txBody>
          <a:bodyPr wrap="none" rtlCol="0">
            <a:spAutoFit/>
          </a:bodyPr>
          <a:lstStyle/>
          <a:p>
            <a:r>
              <a:rPr lang="pt-BR" dirty="0"/>
              <a:t>Início em 1 e não em 0.</a:t>
            </a:r>
          </a:p>
        </p:txBody>
      </p:sp>
    </p:spTree>
    <p:extLst>
      <p:ext uri="{BB962C8B-B14F-4D97-AF65-F5344CB8AC3E}">
        <p14:creationId xmlns:p14="http://schemas.microsoft.com/office/powerpoint/2010/main" val="333567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lstStyle/>
          <a:p>
            <a:r>
              <a:rPr lang="pt-BR" dirty="0" smtClean="0"/>
              <a:t>Linearização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8168"/>
                <a:ext cx="11081084" cy="5053264"/>
              </a:xfrm>
            </p:spPr>
            <p:txBody>
              <a:bodyPr>
                <a:normAutofit fontScale="92500" lnSpcReduction="10000"/>
              </a:bodyPr>
              <a:lstStyle/>
              <a:p>
                <a:r>
                  <a:rPr lang="pt-BR" dirty="0" smtClean="0"/>
                  <a:t>A </a:t>
                </a:r>
                <a:r>
                  <a:rPr lang="pt-BR" dirty="0"/>
                  <a:t>maioria dos processos </a:t>
                </a:r>
                <a:r>
                  <a:rPr lang="pt-BR" dirty="0" smtClean="0"/>
                  <a:t>e modelos físicos não </a:t>
                </a:r>
                <a:r>
                  <a:rPr lang="pt-BR" dirty="0"/>
                  <a:t>são </a:t>
                </a:r>
                <a:r>
                  <a:rPr lang="pt-BR" dirty="0" smtClean="0"/>
                  <a:t>lineares (e desta vez em relação aos pesos também), o que dificulta, na maioria das vezes, sua interpretação. </a:t>
                </a:r>
              </a:p>
              <a:p>
                <a:r>
                  <a:rPr lang="pt-BR" dirty="0" smtClean="0"/>
                  <a:t>No </a:t>
                </a:r>
                <a:r>
                  <a:rPr lang="pt-BR" dirty="0"/>
                  <a:t>entanto, existem alguns </a:t>
                </a:r>
                <a:r>
                  <a:rPr lang="pt-BR" b="1" i="1" dirty="0"/>
                  <a:t>modelos não-lineares </a:t>
                </a:r>
                <a:r>
                  <a:rPr lang="pt-BR" dirty="0"/>
                  <a:t>que na verdade são chamados de </a:t>
                </a:r>
                <a:r>
                  <a:rPr lang="pt-BR" b="1" i="1" dirty="0"/>
                  <a:t>intrinsecamente lineares </a:t>
                </a:r>
                <a:r>
                  <a:rPr lang="pt-BR" dirty="0"/>
                  <a:t>porque podem ser tornados lineares </a:t>
                </a:r>
                <a:r>
                  <a:rPr lang="pt-BR" dirty="0" smtClean="0"/>
                  <a:t>em relação aos pesos através de uma </a:t>
                </a:r>
                <a:r>
                  <a:rPr lang="pt-BR" dirty="0"/>
                  <a:t>simples </a:t>
                </a:r>
                <a:r>
                  <a:rPr lang="pt-BR" dirty="0" smtClean="0"/>
                  <a:t>transformação. Por exemplo: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sSup>
                        <m:sSupPr>
                          <m:ctrlPr>
                            <a:rPr lang="pt-BR" b="0"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sSup>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marL="0" indent="0">
                  <a:buNone/>
                </a:pPr>
                <a:r>
                  <a:rPr lang="pt-BR" dirty="0"/>
                  <a:t>o</a:t>
                </a:r>
                <a:r>
                  <a:rPr lang="pt-BR" dirty="0" smtClean="0"/>
                  <a:t>nde a segunda equação, por exemplo, pode </a:t>
                </a:r>
                <a:r>
                  <a:rPr lang="pt-BR" dirty="0"/>
                  <a:t>ser </a:t>
                </a:r>
                <a:r>
                  <a:rPr lang="pt-BR" dirty="0" smtClean="0"/>
                  <a:t>reescrita </a:t>
                </a:r>
                <a:r>
                  <a:rPr lang="pt-BR" dirty="0"/>
                  <a:t>como</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𝑦</m:t>
                          </m:r>
                        </m:den>
                      </m:f>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den>
                      </m:f>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b="0" i="1" smtClean="0">
                              <a:latin typeface="Cambria Math" panose="02040503050406030204" pitchFamily="18" charset="0"/>
                            </a:rPr>
                            <m:t>′</m:t>
                          </m:r>
                        </m:sup>
                      </m:sSubSup>
                      <m:sSubSup>
                        <m:sSubSupPr>
                          <m:ctrlPr>
                            <a:rPr lang="pt-BR" b="0" i="1" smtClean="0">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m:t>
                          </m:r>
                        </m:sup>
                      </m:sSubSup>
                    </m:oMath>
                  </m:oMathPara>
                </a14:m>
                <a:endParaRPr lang="pt-BR" dirty="0" smtClean="0"/>
              </a:p>
              <a:p>
                <a:pPr marL="0" indent="0">
                  <a:buNone/>
                </a:pPr>
                <a:r>
                  <a:rPr lang="pt-BR" dirty="0"/>
                  <a:t>que é linear </a:t>
                </a:r>
                <a:r>
                  <a:rPr lang="pt-BR" dirty="0" smtClean="0"/>
                  <a:t>em relação aos pesos transformados.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8168"/>
                <a:ext cx="11081084" cy="5053264"/>
              </a:xfrm>
              <a:blipFill rotWithShape="0">
                <a:blip r:embed="rId3"/>
                <a:stretch>
                  <a:fillRect l="-991" t="-2536"/>
                </a:stretch>
              </a:blipFill>
            </p:spPr>
            <p:txBody>
              <a:bodyPr/>
              <a:lstStyle/>
              <a:p>
                <a:r>
                  <a:rPr lang="pt-BR">
                    <a:noFill/>
                  </a:rPr>
                  <a:t> </a:t>
                </a:r>
              </a:p>
            </p:txBody>
          </p:sp>
        </mc:Fallback>
      </mc:AlternateContent>
    </p:spTree>
    <p:extLst>
      <p:ext uri="{BB962C8B-B14F-4D97-AF65-F5344CB8AC3E}">
        <p14:creationId xmlns:p14="http://schemas.microsoft.com/office/powerpoint/2010/main" val="265190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844243"/>
          </a:xfrm>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a:t>Perceba que a equação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a:t>
                </a:r>
                <a:r>
                  <a:rPr lang="pt-BR" dirty="0"/>
                  <a:t>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a:t>
                </a:r>
                <a:r>
                  <a:rPr lang="pt-BR" dirty="0" smtClean="0"/>
                  <a:t>equação </a:t>
                </a:r>
                <a:r>
                  <a:rPr lang="pt-BR" dirty="0"/>
                  <a:t>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933" b="-145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spTree>
    <p:extLst>
      <p:ext uri="{BB962C8B-B14F-4D97-AF65-F5344CB8AC3E}">
        <p14:creationId xmlns:p14="http://schemas.microsoft.com/office/powerpoint/2010/main" val="146125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244030" cy="369332"/>
          </a:xfrm>
          <a:prstGeom prst="rect">
            <a:avLst/>
          </a:prstGeom>
        </p:spPr>
        <p:txBody>
          <a:bodyPr wrap="none">
            <a:spAutoFit/>
          </a:bodyPr>
          <a:lstStyle/>
          <a:p>
            <a:r>
              <a:rPr lang="pt-BR" dirty="0">
                <a:hlinkClick r:id="rId4"/>
              </a:rPr>
              <a:t>Exemplo: 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sensível à escala dos atributos.</a:t>
            </a:r>
          </a:p>
        </p:txBody>
      </p:sp>
    </p:spTree>
    <p:extLst>
      <p:ext uri="{BB962C8B-B14F-4D97-AF65-F5344CB8AC3E}">
        <p14:creationId xmlns:p14="http://schemas.microsoft.com/office/powerpoint/2010/main" val="2633583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861"/>
            <a:ext cx="10515600" cy="782110"/>
          </a:xfrm>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192828"/>
            <a:ext cx="2344669" cy="2233459"/>
          </a:xfrm>
          <a:prstGeom prst="rect">
            <a:avLst/>
          </a:prstGeom>
        </p:spPr>
      </p:pic>
      <p:sp>
        <p:nvSpPr>
          <p:cNvPr id="8" name="Rectangle 7"/>
          <p:cNvSpPr/>
          <p:nvPr/>
        </p:nvSpPr>
        <p:spPr>
          <a:xfrm>
            <a:off x="243770" y="3434023"/>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192828"/>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426287"/>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426287"/>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a:t>
                </a:r>
                <a:r>
                  <a:rPr lang="pt-BR" dirty="0" smtClean="0"/>
                  <a:t>uma regressão </a:t>
                </a:r>
                <a:r>
                  <a:rPr lang="pt-BR" dirty="0"/>
                  <a:t>polinomial, pois </a:t>
                </a:r>
                <a:r>
                  <a:rPr lang="pt-BR" dirty="0" smtClean="0"/>
                  <a:t>o termo </a:t>
                </a:r>
                <a:r>
                  <a:rPr lang="pt-BR" dirty="0"/>
                  <a:t>de penalização é 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192828"/>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197436"/>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441613"/>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441613"/>
                <a:ext cx="2430878" cy="584775"/>
              </a:xfrm>
              <a:prstGeom prst="rect">
                <a:avLst/>
              </a:prstGeom>
              <a:blipFill rotWithShape="0">
                <a:blip r:embed="rId9"/>
                <a:stretch>
                  <a:fillRect l="-1003" t="-3158" r="-1003" b="-136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480189"/>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480189"/>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657124"/>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192285"/>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480188"/>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480188"/>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normAutofit fontScale="85000" lnSpcReduction="10000"/>
              </a:bodyPr>
              <a:lstStyle/>
              <a:p>
                <a:pPr marL="0" indent="0">
                  <a:buNone/>
                </a:pPr>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pPr marL="0" indent="0">
                  <a:buNone/>
                </a:pPr>
                <a:r>
                  <a:rPr lang="pt-BR" dirty="0" smtClean="0"/>
                  <a:t>Também podemos </a:t>
                </a:r>
                <a:r>
                  <a:rPr lang="pt-BR" dirty="0"/>
                  <a:t>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878" t="-2661" r="-55" b="-700"/>
                </a:stretch>
              </a:blipFill>
            </p:spPr>
            <p:txBody>
              <a:bodyPr/>
              <a:lstStyle/>
              <a:p>
                <a:r>
                  <a:rPr lang="pt-BR">
                    <a:noFill/>
                  </a:rPr>
                  <a:t> </a:t>
                </a:r>
              </a:p>
            </p:txBody>
          </p:sp>
        </mc:Fallback>
      </mc:AlternateContent>
      <p:sp>
        <p:nvSpPr>
          <p:cNvPr id="4" name="Rectangle 3"/>
          <p:cNvSpPr/>
          <p:nvPr/>
        </p:nvSpPr>
        <p:spPr>
          <a:xfrm>
            <a:off x="7117257" y="2739862"/>
            <a:ext cx="8329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90246"/>
                <a:ext cx="11136086" cy="2995263"/>
              </a:xfrm>
            </p:spPr>
            <p:txBody>
              <a:bodyPr>
                <a:normAutofit fontScale="92500" lnSpcReduction="20000"/>
              </a:bodyPr>
              <a:lstStyle/>
              <a:p>
                <a:r>
                  <a:rPr lang="pt-BR" dirty="0" smtClean="0"/>
                  <a:t>A regularização com </a:t>
                </a:r>
                <a:r>
                  <a:rPr lang="pt-BR" b="1" i="1" dirty="0" smtClean="0"/>
                  <a:t>norma L1 </a:t>
                </a:r>
                <a:r>
                  <a:rPr lang="pt-BR" dirty="0" smtClean="0"/>
                  <a:t>tem como vantagem a produção de </a:t>
                </a:r>
                <a:r>
                  <a:rPr lang="pt-BR" b="1" i="1" dirty="0" smtClean="0"/>
                  <a:t>modelos esparsos</a:t>
                </a:r>
                <a:r>
                  <a:rPr lang="pt-BR" dirty="0" smtClean="0"/>
                  <a:t>.</a:t>
                </a:r>
              </a:p>
              <a:p>
                <a:r>
                  <a:rPr lang="pt-BR" dirty="0" smtClean="0"/>
                  <a:t>Ou seja, a </a:t>
                </a:r>
                <a:r>
                  <a:rPr lang="pt-BR" b="1" dirty="0"/>
                  <a:t>vantagem</a:t>
                </a:r>
                <a:r>
                  <a:rPr lang="pt-BR" dirty="0"/>
                  <a:t> da regressão LASSO está no fato de que vários elementos do vetor </a:t>
                </a:r>
                <a:r>
                  <a:rPr lang="pt-BR" dirty="0" smtClean="0"/>
                  <a:t>de pesos </a:t>
                </a:r>
                <a:r>
                  <a:rPr lang="pt-BR" dirty="0"/>
                  <a:t>acabam sendo </a:t>
                </a:r>
                <a:r>
                  <a:rPr lang="pt-BR" b="1" i="1" dirty="0" smtClean="0"/>
                  <a:t>anulados</a:t>
                </a:r>
                <a:r>
                  <a:rPr lang="pt-BR" dirty="0" smtClean="0"/>
                  <a:t>, mostrando efetivamente que os pesos correspondentes são irrelevantes. </a:t>
                </a:r>
              </a:p>
              <a:p>
                <a:r>
                  <a:rPr lang="pt-BR" dirty="0" smtClean="0"/>
                  <a:t>Isso </a:t>
                </a:r>
                <a:r>
                  <a:rPr lang="pt-BR" dirty="0"/>
                  <a:t>sugere a ocorrência implícita de um processo de </a:t>
                </a:r>
                <a:r>
                  <a:rPr lang="pt-BR" b="1" i="1" dirty="0"/>
                  <a:t>seleção de variáveis</a:t>
                </a:r>
                <a:r>
                  <a:rPr lang="pt-BR" dirty="0"/>
                  <a:t>, e 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90246"/>
                <a:ext cx="11136086" cy="2995263"/>
              </a:xfrm>
              <a:blipFill rotWithShape="0">
                <a:blip r:embed="rId3"/>
                <a:stretch>
                  <a:fillRect l="-876" t="-5092" b="-5092"/>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231526" cy="369332"/>
          </a:xfrm>
          <a:prstGeom prst="rect">
            <a:avLst/>
          </a:prstGeom>
        </p:spPr>
        <p:txBody>
          <a:bodyPr wrap="none">
            <a:spAutoFit/>
          </a:bodyPr>
          <a:lstStyle/>
          <a:p>
            <a:r>
              <a:rPr lang="pt-BR" dirty="0">
                <a:hlinkClick r:id="rId6"/>
              </a:rPr>
              <a:t>Exemplo: lasso_regression.ipynb</a:t>
            </a:r>
            <a:endParaRPr lang="pt-BR" dirty="0"/>
          </a:p>
        </p:txBody>
      </p:sp>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0"/>
            <a:ext cx="10515600" cy="808067"/>
          </a:xfrm>
        </p:spPr>
        <p:txBody>
          <a:bodyPr/>
          <a:lstStyle/>
          <a:p>
            <a:r>
              <a:rPr lang="pt-BR" dirty="0" smtClean="0"/>
              <a:t>LASSO regression com gradiente descendente</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242204"/>
                <a:ext cx="11142306" cy="561579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pt-BR" b="0" i="0" smtClean="0">
                            <a:latin typeface="Cambria Math" panose="02040503050406030204" pitchFamily="18" charset="0"/>
                            <a:ea typeface="Cambria Math" panose="02040503050406030204" pitchFamily="18" charset="0"/>
                          </a:rPr>
                          <m:t>sign</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 +</m:t>
                      </m:r>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b="0" i="0" smtClean="0">
                          <a:latin typeface="Cambria Math" panose="02040503050406030204" pitchFamily="18" charset="0"/>
                          <a:ea typeface="Cambria Math" panose="02040503050406030204" pitchFamily="18" charset="0"/>
                        </a:rPr>
                        <m:t>sign</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b="0" i="0" smtClean="0">
                          <a:latin typeface="Cambria Math" panose="02040503050406030204" pitchFamily="18" charset="0"/>
                        </a:rPr>
                        <m:t>)</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a:t>
                </a:r>
                <a:r>
                  <a:rPr lang="pt-BR" dirty="0"/>
                  <a:t>0 e a </a:t>
                </a:r>
                <a:r>
                  <a:rPr lang="pt-BR" dirty="0" smtClean="0"/>
                  <a:t>função sign ou </a:t>
                </a:r>
                <a:r>
                  <a:rPr lang="pt-BR" dirty="0"/>
                  <a:t>função de signum </a:t>
                </a:r>
                <a:r>
                  <a:rPr lang="pt-BR" dirty="0" smtClean="0"/>
                  <a:t>é </a:t>
                </a:r>
                <a:r>
                  <a:rPr lang="pt-BR" dirty="0"/>
                  <a:t>uma função matemática ímpar que extrai o sinal de um número real.</a:t>
                </a:r>
                <a:endParaRPr lang="pt-BR" dirty="0" smtClean="0"/>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b="0" i="1" smtClean="0">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242204"/>
                <a:ext cx="11142306" cy="5615795"/>
              </a:xfrm>
              <a:blipFill rotWithShape="0">
                <a:blip r:embed="rId3"/>
                <a:stretch>
                  <a:fillRect l="-985"/>
                </a:stretch>
              </a:blipFill>
            </p:spPr>
            <p:txBody>
              <a:bodyPr/>
              <a:lstStyle/>
              <a:p>
                <a:r>
                  <a:rPr lang="pt-BR">
                    <a:noFill/>
                  </a:rPr>
                  <a:t> </a:t>
                </a:r>
              </a:p>
            </p:txBody>
          </p:sp>
        </mc:Fallback>
      </mc:AlternateContent>
      <p:pic>
        <p:nvPicPr>
          <p:cNvPr id="1026"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0" y="3502725"/>
            <a:ext cx="1788124" cy="143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57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5"/>
            <a:ext cx="10979989" cy="4730450"/>
          </a:xfrm>
        </p:spPr>
        <p:txBody>
          <a:bodyPr>
            <a:normAutofit lnSpcReduction="10000"/>
          </a:bodyPr>
          <a:lstStyle/>
          <a:p>
            <a:r>
              <a:rPr lang="pt-BR" dirty="0"/>
              <a:t>A vantagem do LASSO sobre a regressão Ridge 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realiza a </a:t>
            </a:r>
            <a:r>
              <a:rPr lang="pt-BR" b="1" i="1" dirty="0"/>
              <a:t>seleção automática </a:t>
            </a:r>
            <a:r>
              <a:rPr lang="pt-BR" dirty="0"/>
              <a:t>de atributos, </a:t>
            </a:r>
            <a:r>
              <a:rPr lang="pt-BR" dirty="0" smtClean="0"/>
              <a:t>enquanto </a:t>
            </a:r>
            <a:r>
              <a:rPr lang="pt-BR" dirty="0"/>
              <a:t>a regressão Ridge não </a:t>
            </a:r>
            <a:r>
              <a:rPr lang="pt-BR" dirty="0" smtClean="0"/>
              <a:t>apresenta esta característica. </a:t>
            </a:r>
            <a:endParaRPr lang="pt-BR" dirty="0"/>
          </a:p>
          <a:p>
            <a:r>
              <a:rPr lang="pt-BR" dirty="0" smtClean="0"/>
              <a:t>Podemos </a:t>
            </a:r>
            <a:r>
              <a:rPr lang="pt-BR" dirty="0"/>
              <a:t>também</a:t>
            </a:r>
            <a:r>
              <a:rPr lang="pt-BR" dirty="0" smtClean="0"/>
              <a:t> </a:t>
            </a:r>
            <a:r>
              <a:rPr lang="pt-BR" dirty="0"/>
              <a:t>entender a diferença entre a </a:t>
            </a:r>
            <a:r>
              <a:rPr lang="pt-BR" dirty="0" smtClean="0"/>
              <a:t>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apropriadamente 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8"/>
            <a:ext cx="10515600" cy="757822"/>
          </a:xfrm>
        </p:spPr>
        <p:txBody>
          <a:bodyPr/>
          <a:lstStyle/>
          <a:p>
            <a:r>
              <a:rPr lang="pt-BR" dirty="0" smtClean="0"/>
              <a:t>Exemplo: Linearização</a:t>
            </a:r>
            <a:endParaRPr lang="pt-BR" dirty="0"/>
          </a:p>
        </p:txBody>
      </p:sp>
      <p:sp>
        <p:nvSpPr>
          <p:cNvPr id="4" name="Rectangle 3"/>
          <p:cNvSpPr/>
          <p:nvPr/>
        </p:nvSpPr>
        <p:spPr>
          <a:xfrm>
            <a:off x="342393" y="1332660"/>
            <a:ext cx="3411460" cy="3693319"/>
          </a:xfrm>
          <a:prstGeom prst="rect">
            <a:avLst/>
          </a:prstGeom>
        </p:spPr>
        <p:txBody>
          <a:bodyPr wrap="square">
            <a:spAutoFit/>
          </a:bodyPr>
          <a:lstStyle/>
          <a:p>
            <a:r>
              <a:rPr lang="pt-BR" dirty="0"/>
              <a:t>x1 = logspace(0,2,M)</a:t>
            </a:r>
          </a:p>
          <a:p>
            <a:endParaRPr lang="pt-BR" dirty="0"/>
          </a:p>
          <a:p>
            <a:r>
              <a:rPr lang="pt-BR" dirty="0"/>
              <a:t># Non-linear model.</a:t>
            </a:r>
          </a:p>
          <a:p>
            <a:r>
              <a:rPr lang="pt-BR" dirty="0"/>
              <a:t>y = (a0*x1) / (a1 + x1</a:t>
            </a:r>
            <a:r>
              <a:rPr lang="pt-BR" dirty="0" smtClean="0"/>
              <a:t>)</a:t>
            </a:r>
          </a:p>
          <a:p>
            <a:endParaRPr lang="pt-BR" dirty="0"/>
          </a:p>
          <a:p>
            <a:r>
              <a:rPr lang="pt-BR" dirty="0"/>
              <a:t># Linearized model.</a:t>
            </a:r>
          </a:p>
          <a:p>
            <a:r>
              <a:rPr lang="pt-BR" dirty="0" smtClean="0"/>
              <a:t>y_lin </a:t>
            </a:r>
            <a:r>
              <a:rPr lang="es-ES" dirty="0" smtClean="0"/>
              <a:t>= </a:t>
            </a:r>
            <a:r>
              <a:rPr lang="es-ES" dirty="0"/>
              <a:t>1/y = (1/a0) + (a1/a0)(1/x1) </a:t>
            </a:r>
            <a:endParaRPr lang="es-ES" dirty="0" smtClean="0"/>
          </a:p>
          <a:p>
            <a:r>
              <a:rPr lang="es-ES" dirty="0"/>
              <a:t> </a:t>
            </a:r>
            <a:r>
              <a:rPr lang="es-ES" dirty="0" smtClean="0"/>
              <a:t>                  = </a:t>
            </a:r>
            <a:r>
              <a:rPr lang="es-ES" dirty="0"/>
              <a:t>a0' + </a:t>
            </a:r>
            <a:r>
              <a:rPr lang="es-ES" dirty="0" smtClean="0"/>
              <a:t>a1'x1‘</a:t>
            </a:r>
          </a:p>
          <a:p>
            <a:endParaRPr lang="pt-BR" dirty="0"/>
          </a:p>
          <a:p>
            <a:r>
              <a:rPr lang="pt-BR" dirty="0" smtClean="0"/>
              <a:t>Depois do modelo ser linearizado, os pesos são encontrados com a equação normal e GD em batelada.</a:t>
            </a:r>
            <a:endParaRPr lang="pt-BR" dirty="0"/>
          </a:p>
        </p:txBody>
      </p:sp>
      <p:sp>
        <p:nvSpPr>
          <p:cNvPr id="10" name="Rectangle 9"/>
          <p:cNvSpPr/>
          <p:nvPr/>
        </p:nvSpPr>
        <p:spPr>
          <a:xfrm>
            <a:off x="375990" y="6373484"/>
            <a:ext cx="3548985" cy="369332"/>
          </a:xfrm>
          <a:prstGeom prst="rect">
            <a:avLst/>
          </a:prstGeom>
        </p:spPr>
        <p:txBody>
          <a:bodyPr wrap="none">
            <a:spAutoFit/>
          </a:bodyPr>
          <a:lstStyle/>
          <a:p>
            <a:r>
              <a:rPr lang="pt-BR" dirty="0">
                <a:solidFill>
                  <a:srgbClr val="00B0F0"/>
                </a:solidFill>
              </a:rPr>
              <a:t>Exemplo: model_linearization.ipynb</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95" r="9083" b="2579"/>
          <a:stretch/>
        </p:blipFill>
        <p:spPr>
          <a:xfrm>
            <a:off x="9019909" y="3577940"/>
            <a:ext cx="2985649" cy="2972821"/>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491" r="9155" b="3333"/>
          <a:stretch/>
        </p:blipFill>
        <p:spPr>
          <a:xfrm>
            <a:off x="5921920" y="3577940"/>
            <a:ext cx="2994912" cy="2972821"/>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070" t="12895" r="24737" b="9912"/>
          <a:stretch/>
        </p:blipFill>
        <p:spPr>
          <a:xfrm>
            <a:off x="3753853" y="3632025"/>
            <a:ext cx="2064990" cy="278710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433" t="5334" r="9357" b="6468"/>
          <a:stretch/>
        </p:blipFill>
        <p:spPr>
          <a:xfrm>
            <a:off x="8063863" y="1011220"/>
            <a:ext cx="3289937" cy="229711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6725" t="5811" r="9357" b="6030"/>
          <a:stretch/>
        </p:blipFill>
        <p:spPr>
          <a:xfrm>
            <a:off x="4350101" y="1011220"/>
            <a:ext cx="3300678" cy="2311625"/>
          </a:xfrm>
          <a:prstGeom prst="rect">
            <a:avLst/>
          </a:prstGeom>
        </p:spPr>
      </p:pic>
    </p:spTree>
    <p:extLst>
      <p:ext uri="{BB962C8B-B14F-4D97-AF65-F5344CB8AC3E}">
        <p14:creationId xmlns:p14="http://schemas.microsoft.com/office/powerpoint/2010/main" val="2605741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Interpretação geométrica: LASSO vs. Ridge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107" y="762857"/>
            <a:ext cx="2818638" cy="26504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615" y="760567"/>
            <a:ext cx="2784967" cy="2652784"/>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517397"/>
                <a:ext cx="11471563" cy="3299038"/>
              </a:xfrm>
            </p:spPr>
            <p:txBody>
              <a:bodyPr>
                <a:normAutofit fontScale="85000" lnSpcReduction="20000"/>
              </a:bodyPr>
              <a:lstStyle/>
              <a:p>
                <a:r>
                  <a:rPr lang="pt-BR" dirty="0"/>
                  <a:t>Por que a regressão LASSO tem maior probabilidade de apresentar pesos iguais a zero?</a:t>
                </a:r>
              </a:p>
              <a:p>
                <a:r>
                  <a:rPr lang="pt-BR" dirty="0"/>
                  <a:t>Na figura, temos as 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L2 (direita) e L1 (esquerda) são válidas, considerando o caso em que dois pesos estão sujeitos à 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r>
                  <a:rPr lang="pt-BR" dirty="0"/>
                  <a:t>A solução para ambos os métodos corresponde ao primeiro ponto em que as curvas de nível do erro interceptam a </a:t>
                </a:r>
                <a:r>
                  <a:rPr lang="pt-BR" b="1" i="1" dirty="0"/>
                  <a:t>região de factibilidade</a:t>
                </a:r>
                <a:r>
                  <a:rPr lang="pt-BR" dirty="0"/>
                  <a:t> (área em azul) das restrições. </a:t>
                </a:r>
              </a:p>
              <a:p>
                <a:r>
                  <a:rPr lang="pt-BR" dirty="0"/>
                  <a:t>A existência de </a:t>
                </a:r>
                <a:r>
                  <a:rPr lang="pt-BR" b="1" i="1" dirty="0"/>
                  <a:t>cantos</a:t>
                </a:r>
                <a:r>
                  <a:rPr lang="pt-BR" dirty="0"/>
                  <a:t> </a:t>
                </a:r>
                <a:r>
                  <a:rPr lang="pt-BR" dirty="0" smtClean="0"/>
                  <a:t>na </a:t>
                </a:r>
                <a:r>
                  <a:rPr lang="pt-BR" dirty="0"/>
                  <a:t>região de </a:t>
                </a:r>
                <a:r>
                  <a:rPr lang="pt-BR" b="1" i="1" dirty="0"/>
                  <a:t>factibilidade</a:t>
                </a:r>
                <a:r>
                  <a:rPr lang="pt-BR" dirty="0"/>
                  <a:t> </a:t>
                </a:r>
                <a:r>
                  <a:rPr lang="pt-BR" dirty="0" smtClean="0"/>
                  <a:t>da restrição </a:t>
                </a:r>
                <a:r>
                  <a:rPr lang="pt-BR" dirty="0"/>
                  <a:t>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pesos assumirem o valor zero, só porque </a:t>
                </a:r>
                <a:r>
                  <a:rPr lang="pt-BR" dirty="0" smtClean="0"/>
                  <a:t>esses cantos são </a:t>
                </a:r>
                <a:r>
                  <a:rPr lang="pt-BR" dirty="0"/>
                  <a:t>pontudos</a:t>
                </a:r>
                <a:r>
                  <a:rPr lang="pt-BR" dirty="0" smtClean="0"/>
                  <a:t>. E claro, os cantos são os pontos que possuem um valor igual a 0 em alguma das dimensões (i.e., pesos).</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517397"/>
                <a:ext cx="11471563" cy="3299038"/>
              </a:xfrm>
              <a:blipFill rotWithShape="0">
                <a:blip r:embed="rId5"/>
                <a:stretch>
                  <a:fillRect l="-691" t="-4251" r="-956" b="-4436"/>
                </a:stretch>
              </a:blipFill>
            </p:spPr>
            <p:txBody>
              <a:bodyPr/>
              <a:lstStyle/>
              <a:p>
                <a:r>
                  <a:rPr lang="pt-BR">
                    <a:noFill/>
                  </a:rPr>
                  <a:t> </a:t>
                </a:r>
              </a:p>
            </p:txBody>
          </p:sp>
        </mc:Fallback>
      </mc:AlternateContent>
      <p:sp>
        <p:nvSpPr>
          <p:cNvPr id="3" name="TextBox 2"/>
          <p:cNvSpPr txBox="1"/>
          <p:nvPr/>
        </p:nvSpPr>
        <p:spPr>
          <a:xfrm>
            <a:off x="490506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226681" y="903732"/>
                <a:ext cx="2782525" cy="2308324"/>
              </a:xfrm>
              <a:prstGeom prst="rect">
                <a:avLst/>
              </a:prstGeom>
              <a:noFill/>
            </p:spPr>
            <p:txBody>
              <a:bodyPr wrap="square" rtlCol="0">
                <a:spAutoFit/>
              </a:bodyPr>
              <a:lstStyle/>
              <a:p>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226681" y="903732"/>
                <a:ext cx="2782525" cy="2308324"/>
              </a:xfrm>
              <a:prstGeom prst="rect">
                <a:avLst/>
              </a:prstGeom>
              <a:blipFill rotWithShape="0">
                <a:blip r:embed="rId6"/>
                <a:stretch>
                  <a:fillRect l="-1751" t="-1319" r="-2845"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30147" y="1034947"/>
                <a:ext cx="2806929" cy="2308324"/>
              </a:xfrm>
              <a:prstGeom prst="rect">
                <a:avLst/>
              </a:prstGeom>
              <a:noFill/>
            </p:spPr>
            <p:txBody>
              <a:bodyPr wrap="square" rtlCol="0">
                <a:spAutoFit/>
              </a:bodyPr>
              <a:lstStyle/>
              <a:p>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r>
                  <a:rPr lang="pt-BR" dirty="0"/>
                  <a:t>A 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9130147" y="1034947"/>
                <a:ext cx="2806929" cy="2308324"/>
              </a:xfrm>
              <a:prstGeom prst="rect">
                <a:avLst/>
              </a:prstGeom>
              <a:blipFill rotWithShape="0">
                <a:blip r:embed="rId7"/>
                <a:stretch>
                  <a:fillRect l="-1957" t="-1587" b="-3439"/>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08323" cy="4351338"/>
              </a:xfrm>
            </p:spPr>
            <p:txBody>
              <a:bodyPr>
                <a:normAutofit lnSpcReduction="10000"/>
              </a:bodyPr>
              <a:lstStyle/>
              <a:p>
                <a:r>
                  <a:rPr lang="pt-BR" dirty="0"/>
                  <a:t>Elastic-net é uma solução intermediária entre </a:t>
                </a:r>
                <a:r>
                  <a:rPr lang="pt-BR" dirty="0" smtClean="0"/>
                  <a:t>as regressões Ridge e </a:t>
                </a:r>
                <a:r>
                  <a:rPr lang="pt-BR" dirty="0"/>
                  <a:t>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Lasso.</a:t>
                </a:r>
              </a:p>
              <a:p>
                <a:r>
                  <a:rPr lang="pt-BR" dirty="0"/>
                  <a:t>A 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3081" r="-1564" b="-1961"/>
                </a:stretch>
              </a:blipFill>
            </p:spPr>
            <p:txBody>
              <a:bodyPr/>
              <a:lstStyle/>
              <a:p>
                <a:r>
                  <a:rPr lang="pt-BR">
                    <a:noFill/>
                  </a:rPr>
                  <a:t> </a:t>
                </a:r>
              </a:p>
            </p:txBody>
          </p:sp>
        </mc:Fallback>
      </mc:AlternateContent>
      <p:sp>
        <p:nvSpPr>
          <p:cNvPr id="4" name="Rectangle 3"/>
          <p:cNvSpPr/>
          <p:nvPr/>
        </p:nvSpPr>
        <p:spPr>
          <a:xfrm>
            <a:off x="7981920" y="6311900"/>
            <a:ext cx="3788794" cy="369332"/>
          </a:xfrm>
          <a:prstGeom prst="rect">
            <a:avLst/>
          </a:prstGeom>
        </p:spPr>
        <p:txBody>
          <a:bodyPr wrap="none">
            <a:spAutoFit/>
          </a:bodyPr>
          <a:lstStyle/>
          <a:p>
            <a:r>
              <a:rPr lang="pt-BR" dirty="0">
                <a:solidFill>
                  <a:srgbClr val="00B0F0"/>
                </a:solidFill>
              </a:rPr>
              <a:t>Exemplo: elastic_net_regression.ipynb</a:t>
            </a:r>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Quando utilizar regressão LASSO, Ridge ou Elastic-Net?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recursos</a:t>
                </a:r>
                <a:r>
                  <a:rPr lang="pt-BR" dirty="0" smtClean="0"/>
                  <a:t>. </a:t>
                </a:r>
                <a:r>
                  <a:rPr lang="pt-BR" dirty="0"/>
                  <a:t>No entanto, se o número de </a:t>
                </a:r>
                <a:r>
                  <a:rPr lang="pt-BR" dirty="0" smtClean="0"/>
                  <a:t>atributos for </a:t>
                </a:r>
                <a:r>
                  <a:rPr lang="pt-BR" dirty="0"/>
                  <a:t>maior que o número de </a:t>
                </a:r>
                <a:r>
                  <a:rPr lang="pt-BR" dirty="0" smtClean="0"/>
                  <a:t>exemplos de </a:t>
                </a:r>
                <a:r>
                  <a:rPr lang="pt-BR" dirty="0"/>
                  <a:t>treinamento, ou quando houver </a:t>
                </a:r>
                <a:r>
                  <a:rPr lang="pt-BR" dirty="0" smtClean="0"/>
                  <a:t>atributos fortemente correlacionados</a:t>
                </a:r>
                <a:r>
                  <a:rPr lang="pt-BR" dirty="0"/>
                  <a:t>, deve-se 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Uma proporção de 50% </a:t>
                </a:r>
                <a:r>
                  <a:rPr lang="pt-BR" dirty="0" smtClean="0"/>
                  <a:t>entre as penalizações L1 </a:t>
                </a:r>
                <a:r>
                  <a:rPr lang="pt-BR" dirty="0"/>
                  <a:t>e </a:t>
                </a:r>
                <a:r>
                  <a:rPr lang="pt-BR" dirty="0" smtClean="0"/>
                  <a:t>L2 é uma boa escolha para esse parâmetro.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b="-140"/>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4923473"/>
          </a:xfrm>
        </p:spPr>
        <p:txBody>
          <a:bodyPr vert="horz" lIns="91440" tIns="45720" rIns="91440" bIns="45720" rtlCol="0" anchor="t">
            <a:normAutofit/>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Ao regularizar 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spTree>
    <p:extLst>
      <p:ext uri="{BB962C8B-B14F-4D97-AF65-F5344CB8AC3E}">
        <p14:creationId xmlns:p14="http://schemas.microsoft.com/office/powerpoint/2010/main" val="381338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a16="http://schemas.microsoft.com/office/drawing/2014/main" xmlns="" id="{96005A71-5862-4C74-B1AF-2AAB990B557F}"/>
              </a:ext>
            </a:extLst>
          </p:cNvPr>
          <p:cNvSpPr>
            <a:spLocks noGrp="1"/>
          </p:cNvSpPr>
          <p:nvPr>
            <p:ph idx="1"/>
          </p:nvPr>
        </p:nvSpPr>
        <p:spPr>
          <a:xfrm>
            <a:off x="838199" y="1825625"/>
            <a:ext cx="11030339" cy="4666298"/>
          </a:xfrm>
        </p:spPr>
        <p:txBody>
          <a:bodyPr vert="horz" lIns="91440" tIns="45720" rIns="91440" bIns="45720" rtlCol="0" anchor="t">
            <a:normAutofit lnSpcReduction="10000"/>
          </a:bodyPr>
          <a:lstStyle/>
          <a:p>
            <a:r>
              <a:rPr lang="pt-BR" dirty="0">
                <a:ea typeface="+mn-lt"/>
                <a:cs typeface="+mn-lt"/>
              </a:rPr>
              <a:t>Duas estratégias para se definir o critério de parada 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épocas 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treinamento ali. </a:t>
            </a:r>
          </a:p>
          <a:p>
            <a:pPr lvl="1"/>
            <a:r>
              <a:rPr lang="pt-BR" sz="2800" dirty="0">
                <a:ea typeface="+mn-lt"/>
                <a:cs typeface="+mn-lt"/>
              </a:rPr>
              <a:t>Outra estratégia é permitir que o treinamento do modelo prossiga, mas </a:t>
            </a:r>
            <a:r>
              <a:rPr lang="pt-BR" sz="2800" dirty="0" smtClean="0">
                <a:ea typeface="+mn-lt"/>
                <a:cs typeface="+mn-lt"/>
              </a:rPr>
              <a:t>sempre armazenando </a:t>
            </a:r>
            <a:r>
              <a:rPr lang="pt-BR" sz="2800" dirty="0">
                <a:ea typeface="+mn-lt"/>
                <a:cs typeface="+mn-lt"/>
              </a:rPr>
              <a:t>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39598"/>
            <a:ext cx="10515600" cy="669196"/>
          </a:xfrm>
        </p:spPr>
        <p:txBody>
          <a:bodyPr>
            <a:normAutofit fontScale="90000"/>
          </a:bodyPr>
          <a:lstStyle/>
          <a:p>
            <a:r>
              <a:rPr lang="pt-BR" dirty="0" smtClean="0"/>
              <a:t>Exemplo: Early </a:t>
            </a:r>
            <a:r>
              <a:rPr lang="pt-BR" dirty="0"/>
              <a:t>stopping</a:t>
            </a:r>
          </a:p>
        </p:txBody>
      </p:sp>
      <p:sp>
        <p:nvSpPr>
          <p:cNvPr id="6" name="Content Placeholder 2"/>
          <p:cNvSpPr>
            <a:spLocks noGrp="1"/>
          </p:cNvSpPr>
          <p:nvPr>
            <p:ph idx="1"/>
          </p:nvPr>
        </p:nvSpPr>
        <p:spPr>
          <a:xfrm>
            <a:off x="838199" y="1224116"/>
            <a:ext cx="7157614" cy="5475622"/>
          </a:xfrm>
        </p:spPr>
        <p:txBody>
          <a:bodyPr>
            <a:normAutofit fontScale="92500" lnSpcReduction="10000"/>
          </a:bodyPr>
          <a:lstStyle/>
          <a:p>
            <a:r>
              <a:rPr lang="pt-BR" dirty="0"/>
              <a:t>A figura mostra um modelo de regressão polinomial de alto grau sendo treinado usando o gradiente descendente estocástico. </a:t>
            </a:r>
          </a:p>
          <a:p>
            <a:r>
              <a:rPr lang="pt-BR" dirty="0"/>
              <a:t>À medida que as épocas passam, o algoritmo aprende e seu erro quadrático médio no conjunto de treinamento diminui, juntamente com o erro de predição no conjunto de validação. </a:t>
            </a:r>
          </a:p>
          <a:p>
            <a:r>
              <a:rPr lang="pt-BR" dirty="0"/>
              <a:t>No entanto, após algumas épocas, o erro de validação para de diminuir e começa a crescer. Isso 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nós paramos </a:t>
            </a:r>
            <a:r>
              <a:rPr lang="pt-BR" dirty="0"/>
              <a:t>de treinar </a:t>
            </a:r>
            <a:r>
              <a:rPr lang="pt-BR" dirty="0" smtClean="0"/>
              <a:t>o modelo assim </a:t>
            </a:r>
            <a:r>
              <a:rPr lang="pt-BR" dirty="0"/>
              <a:t>que o erro de validação atinge o mínimo, garantindo um modelo que tenha uma boa </a:t>
            </a:r>
            <a:r>
              <a:rPr lang="pt-BR" b="1" i="1" dirty="0"/>
              <a:t>generalização</a:t>
            </a:r>
            <a:r>
              <a:rPr lang="pt-BR" dirty="0"/>
              <a:t>.</a:t>
            </a:r>
          </a:p>
          <a:p>
            <a:endParaRPr lang="pt-BR" dirty="0"/>
          </a:p>
        </p:txBody>
      </p:sp>
      <p:sp>
        <p:nvSpPr>
          <p:cNvPr id="3" name="Rectangle 2"/>
          <p:cNvSpPr/>
          <p:nvPr/>
        </p:nvSpPr>
        <p:spPr>
          <a:xfrm>
            <a:off x="8675207" y="6330406"/>
            <a:ext cx="3292055" cy="369332"/>
          </a:xfrm>
          <a:prstGeom prst="rect">
            <a:avLst/>
          </a:prstGeom>
        </p:spPr>
        <p:txBody>
          <a:bodyPr wrap="none">
            <a:spAutoFit/>
          </a:bodyPr>
          <a:lstStyle/>
          <a:p>
            <a:r>
              <a:rPr lang="pt-BR" dirty="0">
                <a:solidFill>
                  <a:srgbClr val="00B0F0"/>
                </a:solidFill>
              </a:rPr>
              <a:t>Exemplo: </a:t>
            </a:r>
            <a:r>
              <a:rPr lang="pt-BR" dirty="0" smtClean="0">
                <a:solidFill>
                  <a:srgbClr val="00B0F0"/>
                </a:solidFill>
              </a:rPr>
              <a:t>early_stoppingv3.ipynb</a:t>
            </a:r>
            <a:endParaRPr lang="pt-BR" dirty="0">
              <a:solidFill>
                <a:srgbClr val="00B0F0"/>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14" t="10842" r="9071"/>
          <a:stretch/>
        </p:blipFill>
        <p:spPr>
          <a:xfrm>
            <a:off x="7995813" y="666141"/>
            <a:ext cx="4064754" cy="271113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854" t="9822" r="9410"/>
          <a:stretch/>
        </p:blipFill>
        <p:spPr>
          <a:xfrm>
            <a:off x="7978890" y="3592595"/>
            <a:ext cx="3988372" cy="2764491"/>
          </a:xfrm>
          <a:prstGeom prst="rect">
            <a:avLst/>
          </a:prstGeom>
        </p:spPr>
      </p:pic>
    </p:spTree>
    <p:extLst>
      <p:ext uri="{BB962C8B-B14F-4D97-AF65-F5344CB8AC3E}">
        <p14:creationId xmlns:p14="http://schemas.microsoft.com/office/powerpoint/2010/main" val="2484216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9832"/>
                <a:ext cx="11084169" cy="5145436"/>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potências dos atributos,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Por </a:t>
                </a:r>
                <a:r>
                  <a:rPr lang="pt-BR" dirty="0"/>
                  <a:t>simplicidade</a:t>
                </a:r>
                <a:r>
                  <a:rPr lang="pt-BR" dirty="0" smtClean="0"/>
                  <a:t>, para nossa análise, nós vamos </a:t>
                </a:r>
                <a:r>
                  <a:rPr lang="pt-BR" dirty="0"/>
                  <a:t>considerar o seguinte modelo 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i="1" dirty="0" smtClean="0"/>
                  <a:t>“Qualquer função </a:t>
                </a:r>
                <a:r>
                  <a:rPr lang="pt-BR" i="1" dirty="0"/>
                  <a:t>contínua no intervalo </a:t>
                </a:r>
                <a:r>
                  <a:rPr lang="pt-BR" i="1" dirty="0" smtClean="0"/>
                  <a:t>fechado </a:t>
                </a:r>
                <a:r>
                  <a:rPr lang="pt-BR" i="1" dirty="0"/>
                  <a:t>[a, b] pode </a:t>
                </a:r>
                <a:r>
                  <a:rPr lang="pt-BR" i="1" dirty="0" smtClean="0"/>
                  <a:t>ser uniformemente aproximada </a:t>
                </a:r>
                <a:r>
                  <a:rPr lang="pt-BR" i="1" dirty="0"/>
                  <a:t>tão bem quanto desejado </a:t>
                </a:r>
                <a:r>
                  <a:rPr lang="pt-BR" i="1" dirty="0" smtClean="0"/>
                  <a:t>por </a:t>
                </a:r>
                <a:r>
                  <a:rPr lang="pt-BR" i="1" dirty="0"/>
                  <a:t>um polinômio”,</a:t>
                </a:r>
                <a:r>
                  <a:rPr lang="pt-BR" dirty="0"/>
                  <a:t> </a:t>
                </a:r>
                <a:r>
                  <a:rPr lang="pt-BR" b="1" i="1" dirty="0"/>
                  <a:t>Teorema da aproximação de Weierstrass</a:t>
                </a:r>
                <a:r>
                  <a:rPr lang="pt-BR" dirty="0" smtClean="0"/>
                  <a:t>.</a:t>
                </a:r>
              </a:p>
              <a:p>
                <a:r>
                  <a:rPr lang="pt-BR" dirty="0" smtClean="0"/>
                  <a:t>Um problema que se agrava com modelos polinomiais é a presença de outliers nos dados de treinamento. Um </a:t>
                </a:r>
                <a:r>
                  <a:rPr lang="pt-BR" dirty="0"/>
                  <a:t>único ponto outlier pode </a:t>
                </a:r>
                <a:r>
                  <a:rPr lang="pt-BR" b="1" i="1" dirty="0"/>
                  <a:t>perturbar</a:t>
                </a:r>
                <a:r>
                  <a:rPr lang="pt-BR" dirty="0"/>
                  <a:t> </a:t>
                </a:r>
                <a:r>
                  <a:rPr lang="pt-BR" dirty="0" smtClean="0"/>
                  <a:t>o modelo obtido, ou seja, afetar o treinamento do modelo.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145436"/>
              </a:xfrm>
              <a:blipFill rotWithShape="0">
                <a:blip r:embed="rId3"/>
                <a:stretch>
                  <a:fillRect l="-825" t="-2962" r="-660"/>
                </a:stretch>
              </a:blipFill>
            </p:spPr>
            <p:txBody>
              <a:bodyPr/>
              <a:lstStyle/>
              <a:p>
                <a:r>
                  <a:rPr lang="pt-BR">
                    <a:noFill/>
                  </a:rPr>
                  <a:t> </a:t>
                </a:r>
              </a:p>
            </p:txBody>
          </p:sp>
        </mc:Fallback>
      </mc:AlternateContent>
      <p:sp>
        <p:nvSpPr>
          <p:cNvPr id="4" name="TextBox 3"/>
          <p:cNvSpPr txBox="1"/>
          <p:nvPr/>
        </p:nvSpPr>
        <p:spPr>
          <a:xfrm>
            <a:off x="5842737" y="6325936"/>
            <a:ext cx="6079631" cy="369332"/>
          </a:xfrm>
          <a:prstGeom prst="rect">
            <a:avLst/>
          </a:prstGeom>
          <a:noFill/>
        </p:spPr>
        <p:txBody>
          <a:bodyPr wrap="square" rtlCol="0">
            <a:spAutoFit/>
          </a:bodyPr>
          <a:lstStyle>
            <a:defPPr>
              <a:defRPr lang="nl-BE"/>
            </a:defPPr>
          </a:lstStyle>
          <a:p>
            <a:r>
              <a:rPr lang="pt-BR"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6862011" cy="4607259"/>
              </a:xfrm>
            </p:spPr>
            <p:txBody>
              <a:bodyPr>
                <a:normAutofit/>
              </a:bodyPr>
              <a:lstStyle/>
              <a:p>
                <a:pPr marL="0" indent="0">
                  <a:buNone/>
                </a:pPr>
                <a:r>
                  <a:rPr lang="pt-BR" b="1" dirty="0"/>
                  <a:t>Exemplo</a:t>
                </a:r>
                <a:r>
                  <a:rPr lang="pt-BR" dirty="0"/>
                  <a:t>: </a:t>
                </a:r>
                <a:r>
                  <a:rPr lang="pt-BR" dirty="0" smtClean="0"/>
                  <a:t>Geraremos 30 </a:t>
                </a:r>
                <a:r>
                  <a:rPr lang="pt-BR" dirty="0"/>
                  <a:t>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e adicionaremos ruído Gaussiano branco</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6862011" cy="4607259"/>
              </a:xfrm>
              <a:blipFill rotWithShape="0">
                <a:blip r:embed="rId2"/>
                <a:stretch>
                  <a:fillRect l="-1776" t="-2116"/>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331242" y="2103937"/>
            <a:ext cx="4443663" cy="3122059"/>
          </a:xfrm>
          <a:prstGeom prst="rect">
            <a:avLst/>
          </a:prstGeom>
        </p:spPr>
      </p:pic>
    </p:spTree>
    <p:extLst>
      <p:ext uri="{BB962C8B-B14F-4D97-AF65-F5344CB8AC3E}">
        <p14:creationId xmlns:p14="http://schemas.microsoft.com/office/powerpoint/2010/main" val="183070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a:t>Observações</a:t>
            </a:r>
          </a:p>
          <a:p>
            <a:r>
              <a:rPr lang="pt-BR" dirty="0"/>
              <a:t>A classe </a:t>
            </a:r>
            <a:r>
              <a:rPr lang="pt-BR" b="1" dirty="0"/>
              <a:t>PolynomialFeatures</a:t>
            </a:r>
            <a:r>
              <a:rPr lang="pt-BR" dirty="0"/>
              <a:t> transforma os dados de treinamento</a:t>
            </a:r>
            <a:r>
              <a:rPr lang="pt-BR" dirty="0" smtClean="0"/>
              <a:t>, criando combinações polinomiais dos atributos com grau menor ou igual ao especificado.</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(e.g., PolynomialFeatures e StandardScaler) 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165" y="232389"/>
            <a:ext cx="10782634" cy="957599"/>
          </a:xfrm>
        </p:spPr>
        <p:txBody>
          <a:bodyPr/>
          <a:lstStyle/>
          <a:p>
            <a:r>
              <a:rPr lang="pt-BR" dirty="0"/>
              <a:t>Regressão Polinomial: Qual ordem usar?</a:t>
            </a:r>
          </a:p>
        </p:txBody>
      </p:sp>
      <p:sp>
        <p:nvSpPr>
          <p:cNvPr id="15" name="Content Placeholder 14"/>
          <p:cNvSpPr>
            <a:spLocks noGrp="1"/>
          </p:cNvSpPr>
          <p:nvPr>
            <p:ph idx="1"/>
          </p:nvPr>
        </p:nvSpPr>
        <p:spPr>
          <a:xfrm>
            <a:off x="571164" y="4944878"/>
            <a:ext cx="11396247" cy="1786998"/>
          </a:xfrm>
        </p:spPr>
        <p:txBody>
          <a:bodyPr>
            <a:normAutofit fontScale="85000" lnSpcReduction="10000"/>
          </a:bodyPr>
          <a:lstStyle/>
          <a:p>
            <a:r>
              <a:rPr lang="pt-BR" dirty="0" smtClean="0"/>
              <a:t>Observem que um </a:t>
            </a:r>
            <a:r>
              <a:rPr lang="pt-BR" dirty="0"/>
              <a:t>polinômio de ordem </a:t>
            </a:r>
            <a:r>
              <a:rPr lang="pt-BR" dirty="0" smtClean="0"/>
              <a:t>1 (i.e., uma reta) </a:t>
            </a:r>
            <a:r>
              <a:rPr lang="pt-BR" dirty="0"/>
              <a:t>não tem flexibilidade/complexidade o suficiente para aproximar bem os dados.</a:t>
            </a:r>
          </a:p>
          <a:p>
            <a:r>
              <a:rPr lang="pt-BR" dirty="0" smtClean="0"/>
              <a:t>Porém, como </a:t>
            </a:r>
            <a:r>
              <a:rPr lang="pt-BR" dirty="0"/>
              <a:t>esperado, um polinômio de ordem 2 produz a melhor aproximação dos dados.</a:t>
            </a:r>
          </a:p>
          <a:p>
            <a:pPr lvl="1"/>
            <a:r>
              <a:rPr lang="pt-BR" dirty="0" smtClean="0"/>
              <a:t>Essa aproximação </a:t>
            </a:r>
            <a:r>
              <a:rPr lang="pt-BR" dirty="0"/>
              <a:t>será melhor quanto maior </a:t>
            </a:r>
            <a:r>
              <a:rPr lang="pt-BR" dirty="0" smtClean="0"/>
              <a:t>for o </a:t>
            </a:r>
            <a:r>
              <a:rPr lang="pt-BR" dirty="0"/>
              <a:t>conjunto de treinamento </a:t>
            </a:r>
            <a:r>
              <a:rPr lang="pt-BR" dirty="0" smtClean="0"/>
              <a:t>e/ou </a:t>
            </a:r>
            <a:r>
              <a:rPr lang="pt-BR" dirty="0"/>
              <a:t>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828388" y="1174373"/>
            <a:ext cx="3185392" cy="319633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746902" y="1174373"/>
            <a:ext cx="3185714" cy="3196661"/>
          </a:xfrm>
          <a:prstGeom prst="rect">
            <a:avLst/>
          </a:prstGeom>
        </p:spPr>
      </p:pic>
      <p:sp>
        <p:nvSpPr>
          <p:cNvPr id="6" name="Rectangle 5"/>
          <p:cNvSpPr/>
          <p:nvPr/>
        </p:nvSpPr>
        <p:spPr>
          <a:xfrm>
            <a:off x="625786" y="3225545"/>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4493037" y="4472968"/>
            <a:ext cx="5729137" cy="369332"/>
          </a:xfrm>
          <a:prstGeom prst="rect">
            <a:avLst/>
          </a:prstGeom>
          <a:noFill/>
        </p:spPr>
        <p:txBody>
          <a:bodyPr wrap="square" rtlCol="0">
            <a:spAutoFit/>
          </a:bodyPr>
          <a:lstStyle/>
          <a:p>
            <a:pPr algn="ctr"/>
            <a:r>
              <a:rPr lang="pt-BR" dirty="0" smtClean="0">
                <a:solidFill>
                  <a:srgbClr val="00B0F0"/>
                </a:solidFill>
              </a:rPr>
              <a:t>Exemplo</a:t>
            </a:r>
            <a:r>
              <a:rPr lang="pt-BR" dirty="0">
                <a:solidFill>
                  <a:srgbClr val="00B0F0"/>
                </a:solidFill>
              </a:rPr>
              <a:t>: </a:t>
            </a:r>
            <a:r>
              <a:rPr lang="pt-BR" dirty="0" smtClean="0">
                <a:solidFill>
                  <a:srgbClr val="00B0F0"/>
                </a:solidFill>
              </a:rPr>
              <a:t>polynomial_regression_mse_calc.ipynb</a:t>
            </a:r>
            <a:endParaRPr lang="pt-BR" dirty="0">
              <a:solidFill>
                <a:srgbClr val="00B0F0"/>
              </a:solidFill>
            </a:endParaRPr>
          </a:p>
        </p:txBody>
      </p:sp>
      <p:sp>
        <p:nvSpPr>
          <p:cNvPr id="4" name="TextBox 3"/>
          <p:cNvSpPr txBox="1"/>
          <p:nvPr/>
        </p:nvSpPr>
        <p:spPr>
          <a:xfrm>
            <a:off x="571164" y="1354150"/>
            <a:ext cx="2836041" cy="1754326"/>
          </a:xfrm>
          <a:prstGeom prst="rect">
            <a:avLst/>
          </a:prstGeom>
          <a:noFill/>
        </p:spPr>
        <p:txBody>
          <a:bodyPr wrap="square" rtlCol="0">
            <a:spAutoFit/>
          </a:bodyPr>
          <a:lstStyle/>
          <a:p>
            <a:pPr algn="ctr"/>
            <a:r>
              <a:rPr lang="pt-BR" b="1" dirty="0">
                <a:solidFill>
                  <a:srgbClr val="00B050"/>
                </a:solidFill>
              </a:rPr>
              <a:t>Se nós não soubéssemos a ordem do polinômio gerador, qual ordem </a:t>
            </a:r>
            <a:r>
              <a:rPr lang="pt-BR" b="1" dirty="0" smtClean="0">
                <a:solidFill>
                  <a:srgbClr val="00B050"/>
                </a:solidFill>
              </a:rPr>
              <a:t>escolher para a aproximação, dado uma base de dados?</a:t>
            </a:r>
            <a:endParaRPr lang="pt-BR" b="1" dirty="0">
              <a:solidFill>
                <a:srgbClr val="00B050"/>
              </a:solidFill>
            </a:endParaRPr>
          </a:p>
        </p:txBody>
      </p:sp>
    </p:spTree>
    <p:extLst>
      <p:ext uri="{BB962C8B-B14F-4D97-AF65-F5344CB8AC3E}">
        <p14:creationId xmlns:p14="http://schemas.microsoft.com/office/powerpoint/2010/main" val="399528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10637</TotalTime>
  <Words>11360</Words>
  <Application>Microsoft Office PowerPoint</Application>
  <PresentationFormat>Widescreen</PresentationFormat>
  <Paragraphs>973</Paragraphs>
  <Slides>68</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Cambria Math</vt:lpstr>
      <vt:lpstr>Courier New</vt:lpstr>
      <vt:lpstr>Times New Roman</vt:lpstr>
      <vt:lpstr>Wingdings</vt:lpstr>
      <vt:lpstr>Office Theme</vt:lpstr>
      <vt:lpstr>T319 - Introdução ao Aprendizado de Máquina: Regressão para Modelos Não-Lineares</vt:lpstr>
      <vt:lpstr>Motivação</vt:lpstr>
      <vt:lpstr>Extensão para modelos não-lineares nos atributos</vt:lpstr>
      <vt:lpstr>Linearização</vt:lpstr>
      <vt:lpstr>Exemplo: Linearização</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A maldição da complexidade</vt:lpstr>
      <vt:lpstr>Capacidade e generalização de um modelo</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Estratégias para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 penalizando a complexidade dos modelos</vt:lpstr>
      <vt:lpstr>Ridge regression</vt:lpstr>
      <vt:lpstr>Ridge regression</vt:lpstr>
      <vt:lpstr>Ridge regression</vt:lpstr>
      <vt:lpstr>Ridge regression com gradiente descendente</vt:lpstr>
      <vt:lpstr>Ridge regression com a biblioteca Scikit-Learn</vt:lpstr>
      <vt:lpstr>Ridge regression: Exemplo</vt:lpstr>
      <vt:lpstr>Ridge regression: Exemplo</vt:lpstr>
      <vt:lpstr>LASSO regression</vt:lpstr>
      <vt:lpstr>LASSO regression</vt:lpstr>
      <vt:lpstr>LASSO regression com gradiente descendente</vt:lpstr>
      <vt:lpstr>Vantagem do LASSO sobre Ridge</vt:lpstr>
      <vt:lpstr>Interpretação geométrica: LASSO vs. Ridge</vt:lpstr>
      <vt:lpstr>Elastic-net</vt:lpstr>
      <vt:lpstr>Quando utilizar regressão LASSO, Ridge ou Elastic-Net?</vt:lpstr>
      <vt:lpstr>Early stopping</vt:lpstr>
      <vt:lpstr>Early stopping</vt:lpstr>
      <vt:lpstr>Exemplo: Early stopping</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1800</cp:revision>
  <dcterms:created xsi:type="dcterms:W3CDTF">2020-02-17T11:18:32Z</dcterms:created>
  <dcterms:modified xsi:type="dcterms:W3CDTF">2021-01-24T13:55:45Z</dcterms:modified>
</cp:coreProperties>
</file>